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3003213" cy="9756775"/>
  <p:notesSz cx="13003213" cy="97567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49" d="100"/>
          <a:sy n="49" d="100"/>
        </p:scale>
        <p:origin x="1392" y="48"/>
      </p:cViewPr>
      <p:guideLst>
        <p:guide pos="4095"/>
        <p:guide pos="305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 /><Relationship Id="rId45" Type="http://schemas.openxmlformats.org/officeDocument/2006/relationships/tableStyles" Target="tableStyles.xml" /><Relationship Id="rId46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229"/>
          <c:y val="0.118430"/>
          <c:w val="0.863542"/>
          <c:h val="0.8118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Налоговые споры</c:v>
                </c:pt>
              </c:strCache>
            </c:strRef>
          </c:tx>
          <c:dPt>
            <c:idx val="1"/>
            <c:bubble3D val="0"/>
            <c:explosion val="25"/>
          </c:dPt>
          <c:dLbls>
            <c:dLbl>
              <c:idx val="0"/>
              <c:layout>
                <c:manualLayout>
                  <c:x val="-0.196260"/>
                  <c:y val="-0.271566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</c:dLbl>
            <c:dLbl>
              <c:idx val="1"/>
              <c:layout>
                <c:manualLayout>
                  <c:x val="0.120281"/>
                  <c:y val="0.101810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</c:dLbl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0" b="1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В пользу налоговых органов</c:v>
                </c:pt>
                <c:pt idx="1">
                  <c:v xml:space="preserve">В пользу налогоплательщиков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1"/>
          <c:showSerName val="0"/>
          <c:showVal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 bwMode="auto">
    <a:xfrm>
      <a:off x="747" y="2277556"/>
      <a:ext cx="13001719" cy="6390455"/>
    </a:xfrm>
  </c:spPr>
  <c:txPr>
    <a:bodyPr/>
    <a:lstStyle/>
    <a:p>
      <a:pPr>
        <a:defRPr sz="32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ravovest-audit.ru" TargetMode="External"/><Relationship Id="rId3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529D92-F653-4B35-9339-5882CEA12599}" type="datetimeFigureOut">
              <a:rPr lang="en-US"/>
              <a:t/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96E3BE-45DA-46F3-9D16-A23C6865ECB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023_БК_бел_255-255-25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4551110"/>
            <a:ext cx="13003213" cy="6838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80622" tIns="80622" rIns="80622" bIns="80622" numCol="1" spcCol="38100" rtlCol="0" anchor="ctr">
            <a:spAutoFit/>
          </a:bodyPr>
          <a:lstStyle/>
          <a:p>
            <a:pPr marL="0" marR="0" indent="0" algn="ctr" defTabSz="9271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400" b="0" i="0" u="none" strike="noStrike" cap="none" spc="0">
              <a:ln>
                <a:noFill/>
              </a:ln>
              <a:solidFill>
                <a:srgbClr val="FFFFFF"/>
              </a:solidFill>
              <a:latin typeface="Circe"/>
              <a:ea typeface="Helvetica Neue Medium"/>
              <a:cs typeface="Helvetica Neue Medium"/>
            </a:endParaRPr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 bwMode="auto">
          <a:xfrm>
            <a:off x="2200442" y="2974579"/>
            <a:ext cx="9550290" cy="8535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 cap="all">
                <a:solidFill>
                  <a:srgbClr val="C26E60"/>
                </a:solidFill>
                <a:latin typeface="Graphik LC Black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7" name="Текст 3"/>
          <p:cNvSpPr>
            <a:spLocks noGrp="1"/>
          </p:cNvSpPr>
          <p:nvPr>
            <p:ph type="body" sz="half" idx="84" hasCustomPrompt="1"/>
          </p:nvPr>
        </p:nvSpPr>
        <p:spPr bwMode="auto">
          <a:xfrm>
            <a:off x="2208031" y="4050806"/>
            <a:ext cx="9542703" cy="85351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677"/>
              </a:spcBef>
              <a:buClr>
                <a:srgbClr val="7030A0"/>
              </a:buClr>
              <a:buFont typeface="+mj-lt"/>
              <a:buNone/>
              <a:defRPr sz="1550" b="0" cap="none">
                <a:solidFill>
                  <a:srgbClr val="000000"/>
                </a:solidFill>
                <a:latin typeface="Graphik LC Regular"/>
                <a:cs typeface="Graphik LC Regular"/>
              </a:defRPr>
            </a:lvl1pPr>
            <a:lvl2pPr marL="553790" indent="0">
              <a:buNone/>
              <a:defRPr sz="1450"/>
            </a:lvl2pPr>
            <a:lvl3pPr marL="1107576" indent="0">
              <a:buNone/>
              <a:defRPr sz="1100"/>
            </a:lvl3pPr>
            <a:lvl4pPr marL="1661365" indent="0">
              <a:buNone/>
              <a:defRPr sz="1100"/>
            </a:lvl4pPr>
            <a:lvl5pPr marL="2215153" indent="0">
              <a:buNone/>
              <a:defRPr sz="1100"/>
            </a:lvl5pPr>
            <a:lvl6pPr marL="2768941" indent="0">
              <a:buNone/>
              <a:defRPr sz="1100"/>
            </a:lvl6pPr>
            <a:lvl7pPr marL="3322730" indent="0">
              <a:buNone/>
              <a:defRPr sz="1100"/>
            </a:lvl7pPr>
            <a:lvl8pPr marL="3876518" indent="0">
              <a:buNone/>
              <a:defRPr sz="1100"/>
            </a:lvl8pPr>
            <a:lvl9pPr marL="4430305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192600" y="8878129"/>
            <a:ext cx="1116266" cy="2496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6_А_черный 6 спикеров" preserve="0" showMasterPhAnim="0" userDrawn="1">
  <p:cSld name="16_А_черный 6 спикеров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 bwMode="auto">
          <a:xfrm>
            <a:off x="3" y="3"/>
            <a:ext cx="13003213" cy="9756773"/>
          </a:xfrm>
          <a:prstGeom prst="rect">
            <a:avLst/>
          </a:prstGeom>
          <a:solidFill>
            <a:srgbClr val="F7F4ED"/>
          </a:solidFill>
          <a:ln>
            <a:noFill/>
          </a:ln>
        </p:spPr>
        <p:txBody>
          <a:bodyPr spcFirstLastPara="1" wrap="square" lIns="101870" tIns="50915" rIns="101870" bIns="5091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8" name="Google Shape;28;p16">
            <a:hlinkClick r:id="rId2"/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67446" y="9003157"/>
            <a:ext cx="1933353" cy="343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16"/>
          <p:cNvCxnSpPr>
            <a:cxnSpLocks/>
          </p:cNvCxnSpPr>
          <p:nvPr/>
        </p:nvCxnSpPr>
        <p:spPr bwMode="auto">
          <a:xfrm>
            <a:off x="848093" y="8680486"/>
            <a:ext cx="11469485" cy="0"/>
          </a:xfrm>
          <a:prstGeom prst="straightConnector1">
            <a:avLst/>
          </a:prstGeom>
          <a:noFill/>
          <a:ln w="9525" cap="flat" cmpd="sng">
            <a:solidFill>
              <a:srgbClr val="B8A69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75243" y="2375504"/>
            <a:ext cx="11052731" cy="2618070"/>
          </a:xfrm>
        </p:spPr>
        <p:txBody>
          <a:bodyPr anchor="b"/>
          <a:lstStyle>
            <a:lvl1pPr algn="ctr">
              <a:defRPr sz="6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25403" y="5124566"/>
            <a:ext cx="9752410" cy="521202"/>
          </a:xfrm>
        </p:spPr>
        <p:txBody>
          <a:bodyPr/>
          <a:lstStyle>
            <a:lvl1pPr marL="0" indent="0" algn="ctr">
              <a:buNone/>
              <a:defRPr sz="2550"/>
            </a:lvl1pPr>
            <a:lvl2pPr marL="487578" indent="0" algn="ctr">
              <a:buNone/>
              <a:defRPr sz="2150"/>
            </a:lvl2pPr>
            <a:lvl3pPr marL="975160" indent="0" algn="ctr">
              <a:buNone/>
              <a:defRPr sz="1900"/>
            </a:lvl3pPr>
            <a:lvl4pPr marL="1462739" indent="0" algn="ctr">
              <a:buNone/>
              <a:defRPr sz="1700"/>
            </a:lvl4pPr>
            <a:lvl5pPr marL="1950318" indent="0" algn="ctr">
              <a:buNone/>
              <a:defRPr sz="1700"/>
            </a:lvl5pPr>
            <a:lvl6pPr marL="2437898" indent="0" algn="ctr">
              <a:buNone/>
              <a:defRPr sz="1700"/>
            </a:lvl6pPr>
            <a:lvl7pPr marL="2925478" indent="0" algn="ctr">
              <a:buNone/>
              <a:defRPr sz="1700"/>
            </a:lvl7pPr>
            <a:lvl8pPr marL="3413057" indent="0" algn="ctr">
              <a:buNone/>
              <a:defRPr sz="1700"/>
            </a:lvl8pPr>
            <a:lvl9pPr marL="3900637" indent="0" algn="ctr">
              <a:buNone/>
              <a:defRPr sz="17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50162" y="9073803"/>
            <a:ext cx="2990738" cy="238971"/>
          </a:xfrm>
        </p:spPr>
        <p:txBody>
          <a:bodyPr/>
          <a:lstStyle/>
          <a:p>
            <a:pPr>
              <a:defRPr/>
            </a:pPr>
            <a:fld id="{87F3C792-FCCF-5F4D-9716-9FA5AECDC77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421093" y="9073803"/>
            <a:ext cx="4161027" cy="23897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362314" y="9073803"/>
            <a:ext cx="2990738" cy="238971"/>
          </a:xfrm>
        </p:spPr>
        <p:txBody>
          <a:bodyPr/>
          <a:lstStyle/>
          <a:p>
            <a:pPr>
              <a:defRPr/>
            </a:pPr>
            <a:fld id="{37DDC2EC-1905-5A45-9C89-967903ED702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5_А_черный 6 спикеров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3003213" cy="9756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500"/>
          </a:p>
        </p:txBody>
      </p:sp>
      <p:pic>
        <p:nvPicPr>
          <p:cNvPr id="4" name="Рисунок 7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</a:blip>
          <a:stretch/>
        </p:blipFill>
        <p:spPr bwMode="auto">
          <a:xfrm>
            <a:off x="10339926" y="8997916"/>
            <a:ext cx="1960641" cy="350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Рисунок 3"/>
          <p:cNvSpPr>
            <a:spLocks noGrp="1"/>
          </p:cNvSpPr>
          <p:nvPr>
            <p:ph type="pic" sz="quarter" idx="27"/>
          </p:nvPr>
        </p:nvSpPr>
        <p:spPr bwMode="auto">
          <a:xfrm>
            <a:off x="2" y="2"/>
            <a:ext cx="13003213" cy="9756774"/>
          </a:xfrm>
          <a:prstGeom prst="rect">
            <a:avLst/>
          </a:prstGeom>
          <a:solidFill>
            <a:srgbClr val="26021D"/>
          </a:solidFill>
        </p:spPr>
        <p:txBody>
          <a:bodyPr>
            <a:normAutofit/>
          </a:bodyPr>
          <a:lstStyle>
            <a:lvl1pPr>
              <a:defRPr sz="1150">
                <a:latin typeface="Franklin Gothic Book"/>
              </a:defRPr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s://clck.ru/35CeDe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7.png"/><Relationship Id="rId7" Type="http://schemas.openxmlformats.org/officeDocument/2006/relationships/image" Target="../media/image26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Relationship Id="rId3" Type="http://schemas.openxmlformats.org/officeDocument/2006/relationships/image" Target="../media/image7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7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11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11.png"/><Relationship Id="rId11" Type="http://schemas.openxmlformats.org/officeDocument/2006/relationships/image" Target="../media/image52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11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20" Type="http://schemas.openxmlformats.org/officeDocument/2006/relationships/image" Target="../media/image78.png"/><Relationship Id="rId21" Type="http://schemas.openxmlformats.org/officeDocument/2006/relationships/image" Target="../media/image79.png"/><Relationship Id="rId22" Type="http://schemas.openxmlformats.org/officeDocument/2006/relationships/image" Target="../media/image80.png"/><Relationship Id="rId23" Type="http://schemas.openxmlformats.org/officeDocument/2006/relationships/image" Target="../media/image81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88.png"/><Relationship Id="rId7" Type="http://schemas.openxmlformats.org/officeDocument/2006/relationships/image" Target="../media/image20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 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s://static.mk.ru/upload/entities/2023/02/10/11/articles/facebookPicture/f2/ac/e1/72/7e869b9d783308f69512abc41c4d0c5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992" y="0"/>
            <a:ext cx="13001719" cy="9756775"/>
          </a:xfrm>
          <a:prstGeom prst="rect">
            <a:avLst/>
          </a:prstGeom>
          <a:noFill/>
        </p:spPr>
      </p:pic>
      <p:sp>
        <p:nvSpPr>
          <p:cNvPr id="15" name="Прямоугольник 12"/>
          <p:cNvSpPr/>
          <p:nvPr/>
        </p:nvSpPr>
        <p:spPr bwMode="auto">
          <a:xfrm>
            <a:off x="575581" y="581934"/>
            <a:ext cx="3075073" cy="704186"/>
          </a:xfrm>
          <a:prstGeom prst="rect">
            <a:avLst/>
          </a:prstGeom>
          <a:noFill/>
        </p:spPr>
        <p:txBody>
          <a:bodyPr wrap="square" lIns="112351" tIns="56174" rIns="112351" bIns="56174">
            <a:spAutoFit/>
          </a:bodyPr>
          <a:lstStyle/>
          <a:p>
            <a:pPr algn="l">
              <a:defRPr/>
            </a:pPr>
            <a:r>
              <a:rPr lang="ru-RU" sz="2050" b="1">
                <a:ln w="0"/>
                <a:latin typeface="Graphik LC Regular"/>
                <a:cs typeface="Times New Roman"/>
              </a:rPr>
              <a:t>1 ноября 2024 </a:t>
            </a:r>
            <a:r>
              <a:rPr lang="ru-RU" sz="2050" b="1">
                <a:ln w="0"/>
                <a:latin typeface="Graphik LC Regular"/>
                <a:cs typeface="Times New Roman"/>
              </a:rPr>
              <a:t>года</a:t>
            </a:r>
            <a:endParaRPr sz="2050" b="1">
              <a:latin typeface="Graphik LC Regular"/>
            </a:endParaRPr>
          </a:p>
          <a:p>
            <a:pPr algn="l">
              <a:defRPr/>
            </a:pPr>
            <a:endParaRPr lang="ru-RU" sz="1800">
              <a:ln w="0"/>
              <a:solidFill>
                <a:srgbClr val="F0EEE4"/>
              </a:solidFill>
              <a:latin typeface="Graphik LC Regular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44098" y="3009262"/>
            <a:ext cx="12108684" cy="245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50" b="1">
                <a:solidFill>
                  <a:schemeClr val="bg1"/>
                </a:solidFill>
                <a:latin typeface="Graphik LC Black"/>
                <a:cs typeface="Times New Roman"/>
              </a:rPr>
              <a:t> </a:t>
            </a:r>
            <a:endParaRPr sz="950">
              <a:solidFill>
                <a:schemeClr val="tx2"/>
              </a:solidFill>
            </a:endParaRPr>
          </a:p>
          <a:p>
            <a:pPr>
              <a:defRPr/>
            </a:pPr>
            <a:endParaRPr lang="ru-RU" sz="2700" cap="all"/>
          </a:p>
          <a:p>
            <a:pPr>
              <a:defRPr/>
            </a:pPr>
            <a:endParaRPr sz="950"/>
          </a:p>
          <a:p>
            <a:pPr>
              <a:defRPr/>
            </a:pPr>
            <a:endParaRPr lang="ru-RU" sz="4050">
              <a:solidFill>
                <a:schemeClr val="bg1"/>
              </a:solidFill>
            </a:endParaRPr>
          </a:p>
          <a:p>
            <a:pPr>
              <a:defRPr/>
            </a:pPr>
            <a:endParaRPr lang="ru-RU" sz="3600">
              <a:solidFill>
                <a:schemeClr val="bg1"/>
              </a:solidFill>
              <a:latin typeface="Graphik LC Black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6756" y="3356901"/>
            <a:ext cx="12948113" cy="2655809"/>
          </a:xfrm>
          <a:prstGeom prst="rect">
            <a:avLst/>
          </a:prstGeom>
          <a:gradFill>
            <a:gsLst>
              <a:gs pos="1000">
                <a:srgbClr val="000000">
                  <a:alpha val="64000"/>
                </a:srgbClr>
              </a:gs>
              <a:gs pos="7400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80622" tIns="80622" rIns="80622" bIns="80622" numCol="1" spcCol="38100" rtlCol="0" anchor="ctr"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chemeClr val="bg1"/>
                </a:solidFill>
              </a:rPr>
              <a:t>Разделение бизнеса: </a:t>
            </a:r>
            <a:endParaRPr lang="ru-RU" sz="5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400" b="1">
                <a:solidFill>
                  <a:schemeClr val="bg1"/>
                </a:solidFill>
              </a:rPr>
              <a:t>когда </a:t>
            </a:r>
            <a:r>
              <a:rPr lang="ru-RU" sz="5400" b="1">
                <a:solidFill>
                  <a:schemeClr val="bg1"/>
                </a:solidFill>
              </a:rPr>
              <a:t>обвинят в дроблении и </a:t>
            </a:r>
            <a:endParaRPr lang="ru-RU" sz="5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5400" b="1">
                <a:solidFill>
                  <a:schemeClr val="bg1"/>
                </a:solidFill>
              </a:rPr>
              <a:t>что </a:t>
            </a:r>
            <a:r>
              <a:rPr lang="ru-RU" sz="5400" b="1">
                <a:solidFill>
                  <a:schemeClr val="bg1"/>
                </a:solidFill>
              </a:rPr>
              <a:t>важно для </a:t>
            </a:r>
            <a:r>
              <a:rPr lang="ru-RU" sz="5400" b="1">
                <a:solidFill>
                  <a:schemeClr val="bg1"/>
                </a:solidFill>
              </a:rPr>
              <a:t>амнистии-2025</a:t>
            </a:r>
            <a:endParaRPr lang="ru-RU" sz="5400" b="1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528967" y="2441913"/>
            <a:ext cx="3975768" cy="646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7156">
              <a:defRPr/>
            </a:pPr>
            <a:r>
              <a:rPr lang="ru-RU" sz="3600" b="1">
                <a:solidFill>
                  <a:schemeClr val="bg2">
                    <a:lumMod val="10000"/>
                  </a:schemeClr>
                </a:solidFill>
              </a:rPr>
              <a:t>открытый </a:t>
            </a:r>
            <a:r>
              <a:rPr lang="ru-RU" sz="3600" b="1">
                <a:solidFill>
                  <a:schemeClr val="bg2">
                    <a:lumMod val="10000"/>
                  </a:schemeClr>
                </a:solidFill>
              </a:rPr>
              <a:t>вебинар</a:t>
            </a:r>
            <a:endParaRPr sz="950" b="1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67466" y="557182"/>
            <a:ext cx="1410576" cy="1517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avovest-audit.ru/upload/resize_cache/iblock/21b/tpanpgnu976dvzp3x31w2zoa0g1a92nw/1920_884_0/diagramma-00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7" y="2013368"/>
            <a:ext cx="13001719" cy="65216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488514" y="294880"/>
            <a:ext cx="1009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Споры о «дроблении» бизнеса и </a:t>
            </a: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сферы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деятельности</a:t>
            </a:r>
            <a:endParaRPr/>
          </a:p>
        </p:txBody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22055" y="616007"/>
            <a:ext cx="891961" cy="116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83938" y="431957"/>
            <a:ext cx="12433749" cy="954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Компания оспорила «дробление»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сохранила 124 млн руб.</a:t>
            </a:r>
            <a:endParaRPr lang="ru-RU" sz="4000" b="1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2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Постановление АС ЗСО от 07.03.2024 года по делу № А45-36350/2022</a:t>
            </a:r>
            <a:endParaRPr/>
          </a:p>
          <a:p>
            <a:pPr algn="just">
              <a:lnSpc>
                <a:spcPct val="107000"/>
              </a:lnSpc>
              <a:defRPr/>
            </a:pPr>
            <a:endParaRPr lang="ru-RU" sz="22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2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Компания (ОСН) предоставляла в аренду «оптовым» арендаторам (УСН) свои нежилые помещения в торговом центре. А те сдавали их конечным арендаторам. Инспекторы увидели в этом схему «дробления» для занижения выручки путем использования подконтрольных «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спецрежимных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» посредников. Итог выездной проверки в 124 млн руб. 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Поддерживая </a:t>
            </a: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компанию суды указали: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386987" indent="-386987" algn="just">
              <a:lnSpc>
                <a:spcPct val="107000"/>
              </a:lnSpc>
              <a:tabLst>
                <a:tab pos="515983" algn="l"/>
              </a:tabLst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Нет доказательств «схемы»</a:t>
            </a: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838472" lvl="1" indent="-322489" algn="just">
              <a:lnSpc>
                <a:spcPct val="107000"/>
              </a:lnSpc>
              <a:buSzPts val="1000"/>
              <a:buFont typeface="Courier New"/>
              <a:buChar char="o"/>
              <a:tabLst>
                <a:tab pos="1031965" algn="l"/>
              </a:tabLst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вывод инспекции о создании компанией «схемы», носит только предположительный характер;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838472" lvl="1" indent="-322489" algn="just">
              <a:lnSpc>
                <a:spcPct val="107000"/>
              </a:lnSpc>
              <a:buSzPts val="1000"/>
              <a:buFont typeface="Courier New"/>
              <a:buChar char="o"/>
              <a:tabLst>
                <a:tab pos="1031965" algn="l"/>
              </a:tabLst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реальность отношений с контрагентами не опровергнута. Доказательств объединения денежных средств, полученных компанией и оптовыми арендаторами, не представлено.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386987" indent="-386987" algn="just">
              <a:lnSpc>
                <a:spcPct val="107000"/>
              </a:lnSpc>
              <a:tabLst>
                <a:tab pos="515983" algn="l"/>
              </a:tabLst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Есть деловая цель</a:t>
            </a: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838472" lvl="1" indent="-322489" algn="just">
              <a:lnSpc>
                <a:spcPct val="107000"/>
              </a:lnSpc>
              <a:buSzPts val="1000"/>
              <a:buFont typeface="Courier New"/>
              <a:buChar char="o"/>
              <a:tabLst>
                <a:tab pos="1031965" algn="l"/>
              </a:tabLst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компания, приобретя помещения в торговом комплексе, сама не имела опыта и штата работников для привлечения арендаторов на 1800 торговых мест;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838472" lvl="1" indent="-322489" algn="just">
              <a:lnSpc>
                <a:spcPct val="107000"/>
              </a:lnSpc>
              <a:buSzPts val="1000"/>
              <a:buFont typeface="Courier New"/>
              <a:buChar char="o"/>
              <a:tabLst>
                <a:tab pos="1031965" algn="l"/>
              </a:tabLst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привлеченные контрагенты имеют опыт сдачи помещений в аренду и необходимые деловые связи. Благодаря чему именно они обеспечили заполнение торговых мест, приняли на себя риски отсутствия арендаторов и неисполнения ими обязательств.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386987" indent="-386987" algn="just">
              <a:lnSpc>
                <a:spcPct val="107000"/>
              </a:lnSpc>
              <a:tabLst>
                <a:tab pos="515983" algn="l"/>
              </a:tabLst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Самостоятельность контрагентов</a:t>
            </a: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838472" lvl="1" indent="-322489" algn="just">
              <a:lnSpc>
                <a:spcPct val="107000"/>
              </a:lnSpc>
              <a:buSzPts val="1000"/>
              <a:buFont typeface="Courier New"/>
              <a:buChar char="o"/>
              <a:tabLst>
                <a:tab pos="1031965" algn="l"/>
              </a:tabLst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компания не осуществляла регистрацию контрагентов как субъектов предпринимательской деятельности, не занималось координацией их предпринимательской деятельности;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838472" lvl="1" indent="-322489" algn="just">
              <a:lnSpc>
                <a:spcPct val="107000"/>
              </a:lnSpc>
              <a:buSzPts val="1000"/>
              <a:buFont typeface="Courier New"/>
              <a:buChar char="o"/>
              <a:tabLst>
                <a:tab pos="1031965" algn="l"/>
              </a:tabLst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работники компании не выполняли трудовые функции у оптовых арендаторов и наоборот;</a:t>
            </a:r>
            <a:endParaRPr lang="ru-RU" sz="2000">
              <a:latin typeface="Calibri"/>
              <a:ea typeface="Calibri"/>
              <a:cs typeface="Times New Roman"/>
            </a:endParaRPr>
          </a:p>
          <a:p>
            <a:pPr marL="838472" lvl="1" indent="-322489" algn="just">
              <a:lnSpc>
                <a:spcPct val="107000"/>
              </a:lnSpc>
              <a:buSzPts val="1000"/>
              <a:buFont typeface="Courier New"/>
              <a:buChar char="o"/>
              <a:tabLst>
                <a:tab pos="1031965" algn="l"/>
              </a:tabLst>
              <a:defRPr/>
            </a:pPr>
            <a:r>
              <a:rPr lang="ru-RU" sz="20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компанией и оптовыми арендаторами все операции учтены для целей налогообложения, произведена уплата налогов.</a:t>
            </a:r>
            <a:endParaRPr lang="ru-RU" sz="200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Image 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622055" y="616007"/>
            <a:ext cx="891961" cy="116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44624" y="489217"/>
            <a:ext cx="12432703" cy="443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 дробление - реальный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франчайзинг</a:t>
            </a:r>
            <a:endParaRPr/>
          </a:p>
          <a:p>
            <a:pPr algn="just">
              <a:lnSpc>
                <a:spcPct val="107000"/>
              </a:lnSpc>
              <a:defRPr/>
            </a:pPr>
            <a:endParaRPr lang="ru-RU" sz="400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400" b="1">
                <a:latin typeface="Times New Roman"/>
                <a:ea typeface="Calibri"/>
                <a:cs typeface="Times New Roman"/>
              </a:rPr>
              <a:t>Постановления АС ПО от 05.08.2024 года по делу № А57-7217/2023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000" b="1">
                <a:latin typeface="Times New Roman"/>
                <a:ea typeface="Calibri"/>
                <a:cs typeface="Times New Roman"/>
              </a:rPr>
              <a:t>Компанию обвинили в дроблении бизнеса и  выручку всех ИП вменили проверяемому налогоплательщику</a:t>
            </a:r>
            <a:endParaRPr sz="2000"/>
          </a:p>
          <a:p>
            <a:pPr algn="just">
              <a:lnSpc>
                <a:spcPct val="107000"/>
              </a:lnSpc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Признаки дробления для инспекции:</a:t>
            </a:r>
            <a:endParaRPr sz="2000"/>
          </a:p>
          <a:p>
            <a:pPr algn="just">
              <a:lnSpc>
                <a:spcPct val="107000"/>
              </a:lnSpc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- отсутствие </a:t>
            </a:r>
            <a:r>
              <a:rPr lang="ru-RU" sz="2000">
                <a:latin typeface="Times New Roman"/>
                <a:ea typeface="Calibri"/>
                <a:cs typeface="Times New Roman"/>
              </a:rPr>
              <a:t>госрегистрации</a:t>
            </a:r>
            <a:r>
              <a:rPr lang="ru-RU" sz="2000">
                <a:latin typeface="Times New Roman"/>
                <a:ea typeface="Calibri"/>
                <a:cs typeface="Times New Roman"/>
              </a:rPr>
              <a:t> договора на использование товарного знака(Роспатент);</a:t>
            </a:r>
            <a:endParaRPr sz="2000"/>
          </a:p>
          <a:p>
            <a:pPr algn="just">
              <a:lnSpc>
                <a:spcPct val="107000"/>
              </a:lnSpc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- оформление магазинов в едином фирменном стиле; </a:t>
            </a:r>
            <a:endParaRPr sz="2000"/>
          </a:p>
          <a:p>
            <a:pPr algn="just">
              <a:lnSpc>
                <a:spcPct val="107000"/>
              </a:lnSpc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- использование единых дисконтных карт;</a:t>
            </a:r>
            <a:endParaRPr sz="2000"/>
          </a:p>
          <a:p>
            <a:pPr algn="just">
              <a:lnSpc>
                <a:spcPct val="107000"/>
              </a:lnSpc>
              <a:defRPr/>
            </a:pPr>
            <a:r>
              <a:rPr lang="ru-RU" sz="2000">
                <a:latin typeface="Times New Roman"/>
                <a:ea typeface="Calibri"/>
                <a:cs typeface="Times New Roman"/>
              </a:rPr>
              <a:t>- единый поставщик продукции, единая логистика и ценовая политика, использование единой автоматизированной системы «Купава», совпадение IP-адресов и пр.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3998" y="5792273"/>
            <a:ext cx="12483329" cy="216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Выводы судов в пользу компании:</a:t>
            </a:r>
            <a:endParaRPr lang="ru-RU" sz="215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1900" b="1">
                <a:solidFill>
                  <a:schemeClr val="tx1"/>
                </a:solidFill>
                <a:latin typeface="Times New Roman"/>
                <a:cs typeface="Times New Roman"/>
              </a:rPr>
              <a:t>- договоры коммерческой концессии заключены между ООО "Компания Поставка" и ИП в письменной форме, с установлением контроля правообладателя, что исключает признание сделок ничтожными и не лишает права пользования ИП переданными исключительными правами;</a:t>
            </a:r>
            <a:endParaRPr sz="950"/>
          </a:p>
          <a:p>
            <a:pPr algn="just">
              <a:defRPr/>
            </a:pPr>
            <a:r>
              <a:rPr lang="ru-RU" sz="1900" b="1">
                <a:solidFill>
                  <a:schemeClr val="tx1"/>
                </a:solidFill>
                <a:latin typeface="Times New Roman"/>
                <a:cs typeface="Times New Roman"/>
              </a:rPr>
              <a:t>- в действительности обязательства по договорам сторонами фактически исполнялись;</a:t>
            </a:r>
            <a:endParaRPr sz="950"/>
          </a:p>
          <a:p>
            <a:pPr algn="just">
              <a:defRPr/>
            </a:pPr>
            <a:r>
              <a:rPr lang="ru-RU" sz="1900" b="1">
                <a:solidFill>
                  <a:schemeClr val="tx1"/>
                </a:solidFill>
                <a:latin typeface="Times New Roman"/>
                <a:cs typeface="Times New Roman"/>
              </a:rPr>
              <a:t>- у всех ИП имелись торговые точки, в которых использовались товарные знаки "Дубки" и  имелся персонал для розничной реализации продукции;</a:t>
            </a:r>
            <a:endParaRPr sz="950"/>
          </a:p>
          <a:p>
            <a:pPr algn="just">
              <a:defRPr/>
            </a:pPr>
            <a:r>
              <a:rPr lang="ru-RU" sz="1900" b="1">
                <a:solidFill>
                  <a:schemeClr val="tx1"/>
                </a:solidFill>
                <a:latin typeface="Times New Roman"/>
                <a:cs typeface="Times New Roman"/>
              </a:rPr>
              <a:t>-наличие единой стилистики торговых точек и использование программного комплекса для обеспечения информатизации магазина «Купава» предусмотрено условиями договоров коммерческой концессии, с целью осуществления контроля и соблюдения ограничений по использованию исключительных прав правообладателя.</a:t>
            </a:r>
            <a:endParaRPr sz="95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950874" y="1428670"/>
            <a:ext cx="623437" cy="812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то и сколько заплатит при дроблении бизнеса? Выводы ВС по этому вопросу"/>
          <p:cNvSpPr>
            <a:spLocks noChangeArrowheads="1" noChangeAspect="1"/>
          </p:cNvSpPr>
          <p:nvPr/>
        </p:nvSpPr>
        <p:spPr bwMode="auto">
          <a:xfrm>
            <a:off x="82952" y="1144682"/>
            <a:ext cx="162519" cy="162519"/>
          </a:xfrm>
          <a:prstGeom prst="rect">
            <a:avLst/>
          </a:prstGeom>
          <a:noFill/>
        </p:spPr>
        <p:txBody>
          <a:bodyPr vert="horz" wrap="square" lIns="48756" tIns="24378" rIns="48756" bIns="24378" numCol="1" anchor="t" anchorCtr="0" compatLnSpc="1">
            <a:prstTxWarp prst="textNoShape"/>
          </a:bodyPr>
          <a:lstStyle/>
          <a:p>
            <a:pPr>
              <a:defRPr/>
            </a:pPr>
            <a:endParaRPr lang="ru-RU" sz="95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66514" y="3009419"/>
            <a:ext cx="121076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«Раздробленным» в налоговых целях бизнесом признается предпринимательская деятельность двух и более хозяйствующих субъектов</a:t>
            </a:r>
            <a:r>
              <a:rPr lang="ru-RU" sz="2400" b="1">
                <a:solidFill>
                  <a:srgbClr val="222222"/>
                </a:solidFill>
                <a:latin typeface="Times New Roman"/>
                <a:cs typeface="Times New Roman"/>
              </a:rPr>
              <a:t>, имеющая следующие характеристики</a:t>
            </a:r>
            <a:r>
              <a:rPr lang="ru-RU" sz="2400">
                <a:solidFill>
                  <a:srgbClr val="222222"/>
                </a:solidFill>
                <a:latin typeface="Times New Roman"/>
                <a:cs typeface="Times New Roman"/>
              </a:rPr>
              <a:t>:</a:t>
            </a:r>
            <a:endParaRPr/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деятельность является «единой» для группы</a:t>
            </a:r>
            <a:r>
              <a:rPr lang="ru-RU" sz="2400">
                <a:latin typeface="Times New Roman"/>
                <a:cs typeface="Times New Roman"/>
              </a:rPr>
              <a:t>;</a:t>
            </a:r>
            <a:endParaRPr/>
          </a:p>
          <a:p>
            <a:pPr algn="just">
              <a:buFont typeface="Arial"/>
              <a:buChar char="•"/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группа контролируется одними и теми же лицами</a:t>
            </a:r>
            <a:r>
              <a:rPr lang="ru-RU" sz="2400">
                <a:latin typeface="Times New Roman"/>
                <a:cs typeface="Times New Roman"/>
              </a:rPr>
              <a:t>;</a:t>
            </a:r>
            <a:endParaRPr/>
          </a:p>
          <a:p>
            <a:pPr algn="just">
              <a:buFont typeface="Arial"/>
              <a:buChar char="•"/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участники группы самостоятельны только формально</a:t>
            </a:r>
            <a:r>
              <a:rPr lang="ru-RU" sz="2400">
                <a:latin typeface="Times New Roman"/>
                <a:cs typeface="Times New Roman"/>
              </a:rPr>
              <a:t>;</a:t>
            </a:r>
            <a:endParaRPr/>
          </a:p>
          <a:p>
            <a:pPr algn="just">
              <a:buFont typeface="Arial"/>
              <a:buChar char="•"/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исключительная или основная цель «структуры» бизнеса в формате группы -занижение сумм налогов путем применения «</a:t>
            </a:r>
            <a:r>
              <a:rPr lang="ru-RU" sz="2400" b="1">
                <a:latin typeface="Times New Roman"/>
                <a:cs typeface="Times New Roman"/>
              </a:rPr>
              <a:t>спецрежимов</a:t>
            </a:r>
            <a:r>
              <a:rPr lang="ru-RU" sz="2400" b="1">
                <a:latin typeface="Times New Roman"/>
                <a:cs typeface="Times New Roman"/>
              </a:rPr>
              <a:t>» </a:t>
            </a:r>
            <a:r>
              <a:rPr lang="ru-RU" sz="2400">
                <a:latin typeface="Times New Roman"/>
                <a:cs typeface="Times New Roman"/>
              </a:rPr>
              <a:t>(нарушение ст. 54.1 НК РФ).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66514" y="374151"/>
            <a:ext cx="8574270" cy="2148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В НК РФ закрепили понятия </a:t>
            </a:r>
            <a:endParaRPr/>
          </a:p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«дробление бизнеса» и «группа лиц</a:t>
            </a:r>
            <a:r>
              <a:rPr lang="ru-RU" sz="2550" b="1"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/>
          </a:p>
          <a:p>
            <a:pPr>
              <a:defRPr/>
            </a:pPr>
            <a:endParaRPr lang="ru-RU" sz="255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Федеральный закон от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12.07.2024 года №176-ФЗ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88724" y="337826"/>
            <a:ext cx="11701368" cy="692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Единая предпринимательская деятельность </a:t>
            </a: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4000"/>
          </a:p>
          <a:p>
            <a:pPr algn="just">
              <a:defRPr/>
            </a:pPr>
            <a:endParaRPr lang="ru-RU" sz="255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Оценка деятельности группы лиц на соответствие данному критерию может основываться на следующих признаках «единства»:</a:t>
            </a:r>
            <a:endParaRPr sz="950"/>
          </a:p>
          <a:p>
            <a:pPr algn="just">
              <a:defRPr/>
            </a:pPr>
            <a:endParaRPr lang="ru-RU" sz="2150">
              <a:solidFill>
                <a:srgbClr val="222222"/>
              </a:solidFill>
              <a:latin typeface="Times New Roman"/>
              <a:cs typeface="Times New Roman"/>
            </a:endParaRPr>
          </a:p>
          <a:p>
            <a:pPr algn="just">
              <a:buFont typeface="Arial"/>
              <a:buChar char="•"/>
              <a:defRPr/>
            </a:pP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деятельность участников группы представляет собой связанные между собой направления единого процесса, направленного на получение общего результата;</a:t>
            </a:r>
            <a:endParaRPr sz="950"/>
          </a:p>
          <a:p>
            <a:pPr algn="just">
              <a:buFont typeface="Arial"/>
              <a:buChar char="•"/>
              <a:defRPr/>
            </a:pP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деятельность осуществляется группой с использованием одних и тех же работников, производственных и иных ресурсов при тесном внутреннем взаимодействии.</a:t>
            </a:r>
            <a:endParaRPr sz="950"/>
          </a:p>
          <a:p>
            <a:pPr algn="just">
              <a:buFont typeface="Arial"/>
              <a:buChar char="•"/>
              <a:defRPr/>
            </a:pPr>
            <a:endParaRPr lang="ru-RU" sz="2150">
              <a:solidFill>
                <a:srgbClr val="222222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Например, в случае применения участником группы УСН, его деятельность может признаваться единой с деятельностью других её участников, если 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имеет место перераспределение 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на такого участника 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части работников и / или основных средств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, задействованных в производстве продукта для не аффилированных покупателей, и 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доходов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 от реализации такого продукта: 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разделение производства «по цехам», вывод администрации и обслуживающего персонала, передача прав собственности на часть ОС, открытие новых «торговых точек» и т.п.</a:t>
            </a:r>
            <a:endParaRPr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610292" y="835497"/>
            <a:ext cx="11828053" cy="372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Контроль одними лицами</a:t>
            </a:r>
            <a:endParaRPr sz="4000"/>
          </a:p>
          <a:p>
            <a:pPr>
              <a:defRPr/>
            </a:pPr>
            <a:endParaRPr lang="ru-RU" sz="2550" b="1">
              <a:solidFill>
                <a:srgbClr val="1D1D1F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Признаками  единого контроля над группой лиц могут стать 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формальные и неформальные признаки особенных отношений между хозяйствующими субъектами, способные оказывать влияние на условия и результаты сделок и экономические результаты деятельности этих лиц (взаимозависимость):</a:t>
            </a:r>
            <a:endParaRPr sz="950"/>
          </a:p>
          <a:p>
            <a:pPr algn="just">
              <a:defRPr/>
            </a:pPr>
            <a:endParaRPr lang="ru-RU" sz="2150" b="1">
              <a:solidFill>
                <a:srgbClr val="222222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  <a:defRPr/>
            </a:pP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прямая или косвенная принадлежность ограниченному составу бенефициаров 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(явная или скрытая),</a:t>
            </a:r>
            <a:endParaRPr sz="950"/>
          </a:p>
          <a:p>
            <a:pPr>
              <a:buFont typeface="Arial"/>
              <a:buChar char="•"/>
              <a:defRPr/>
            </a:pP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подконтрольность единой «администрации» 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(формализованная или фактическая).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0292" y="5234260"/>
            <a:ext cx="1182805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Письмо ФНС от 18.10.2024 года № СД-4-2/11836@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Под контролирующими лицами в контексте дробления бизнеса могут пониматься лица, определяющие принятие управленческих решений, а также иным образом влияющие на результаты предпринимательской деятельности формально самостоятельных лиц. </a:t>
            </a:r>
            <a:endParaRPr/>
          </a:p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Для установления критерия контроля при дроблении бизнеса налоговыми органами может учитываться фактический выгодоприобретатель (выгодоприобретатели), оказывающий влияние на результаты деятельности формально самостоятельных лиц и осуществляющий ее контроль.</a:t>
            </a:r>
            <a:endParaRPr sz="2400"/>
          </a:p>
          <a:p>
            <a:pPr algn="just">
              <a:defRPr/>
            </a:pPr>
            <a:endParaRPr lang="ru-RU" sz="1900">
              <a:latin typeface="Times New Roman"/>
              <a:cs typeface="Times New Roman"/>
            </a:endParaRPr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44687" y="485087"/>
            <a:ext cx="11912251" cy="725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Формальная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самостоятельность</a:t>
            </a:r>
            <a:endParaRPr/>
          </a:p>
          <a:p>
            <a:pPr>
              <a:defRPr/>
            </a:pP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4000"/>
          </a:p>
          <a:p>
            <a:pPr>
              <a:defRPr/>
            </a:pPr>
            <a:endParaRPr lang="ru-RU" sz="255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Участники «группы» 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не ведут деятельность в своем интересе и на свой риск, а лишь принимают на себя статус участников хозяйственных операций с оформлением документов от своего имени в интересах контролирующих субъектов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. </a:t>
            </a:r>
            <a:endParaRPr sz="950"/>
          </a:p>
          <a:p>
            <a:pPr>
              <a:defRPr/>
            </a:pPr>
            <a:endParaRPr lang="ru-RU" sz="2150">
              <a:solidFill>
                <a:srgbClr val="22222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Признаки «несамостоятельности»:</a:t>
            </a:r>
            <a:endParaRPr sz="950"/>
          </a:p>
          <a:p>
            <a:pPr>
              <a:buFont typeface="Arial"/>
              <a:buChar char="•"/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у участника группы </a:t>
            </a: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отсутствуют основные и оборотные средства, кадровые и другие ресурсы 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для осуществления деятельности или соответствующие ресурсы перераспределены формально;</a:t>
            </a:r>
            <a:endParaRPr sz="950"/>
          </a:p>
          <a:p>
            <a:pPr>
              <a:buFont typeface="Arial"/>
              <a:buChar char="•"/>
              <a:defRPr/>
            </a:pP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интересы группы 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в отношениях с контрагентами, государственными органами и др. </a:t>
            </a: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представляют одни и те же лица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;</a:t>
            </a:r>
            <a:endParaRPr sz="950"/>
          </a:p>
          <a:p>
            <a:pPr>
              <a:buFont typeface="Arial"/>
              <a:buChar char="•"/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бухгалтерские, кадровые, юридические, логистические и пр. службы для группы </a:t>
            </a: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едины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;</a:t>
            </a:r>
            <a:endParaRPr sz="950"/>
          </a:p>
          <a:p>
            <a:pPr>
              <a:buFont typeface="Arial"/>
              <a:buChar char="•"/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группой используются </a:t>
            </a: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единые результаты интеллектуальной деятельности и средства индивидуализации 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(программы для ЭВМ, ноу-хау, фирменные наименования, товарные знаки и др.), </a:t>
            </a: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контакты для связи, Интернет-сайты и т.п.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;</a:t>
            </a:r>
            <a:endParaRPr sz="950"/>
          </a:p>
          <a:p>
            <a:pPr>
              <a:buFont typeface="Arial"/>
              <a:buChar char="•"/>
              <a:defRPr/>
            </a:pP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единственным поставщиком или покупателем 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для одного участника группы является </a:t>
            </a: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другой ее участник, либо поставщики и покупатели у группы общие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.</a:t>
            </a:r>
            <a:endParaRPr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66514" y="489292"/>
            <a:ext cx="12148295" cy="7518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Преследование только налоговой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цели</a:t>
            </a:r>
            <a:endParaRPr/>
          </a:p>
          <a:p>
            <a:pPr algn="just">
              <a:defRPr/>
            </a:pP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4000"/>
          </a:p>
          <a:p>
            <a:pPr algn="just">
              <a:defRPr/>
            </a:pPr>
            <a:endParaRPr lang="ru-RU" sz="215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Статья 54.1 НК РФ 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запрещает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 совершать хозяйственные </a:t>
            </a: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операции, основная цель которых извлечение выгоды в виде занижения налоговой обязанности или получения права на возмещение налога из бюджета. </a:t>
            </a:r>
            <a:endParaRPr sz="950"/>
          </a:p>
          <a:p>
            <a:pPr algn="just">
              <a:defRPr/>
            </a:pPr>
            <a:endParaRPr lang="ru-RU" sz="2150">
              <a:solidFill>
                <a:srgbClr val="222222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Ведение «группового бизнеса» лиц должно основываться </a:t>
            </a:r>
            <a:r>
              <a:rPr lang="ru-RU" sz="2150" b="1">
                <a:solidFill>
                  <a:srgbClr val="C00000"/>
                </a:solidFill>
                <a:latin typeface="Times New Roman"/>
                <a:cs typeface="Times New Roman"/>
              </a:rPr>
              <a:t>на деловой цели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, не связанной с извлечением налоговых преимуществ. </a:t>
            </a:r>
            <a:endParaRPr sz="950"/>
          </a:p>
          <a:p>
            <a:pPr algn="just">
              <a:defRPr/>
            </a:pPr>
            <a:endParaRPr lang="ru-RU" sz="2150">
              <a:solidFill>
                <a:srgbClr val="222222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50" b="1">
                <a:solidFill>
                  <a:srgbClr val="222222"/>
                </a:solidFill>
                <a:latin typeface="Times New Roman"/>
                <a:cs typeface="Times New Roman"/>
              </a:rPr>
              <a:t>Признаки доминирования налоговой цели « групповой структуры»:</a:t>
            </a:r>
            <a:endParaRPr sz="950"/>
          </a:p>
          <a:p>
            <a:pPr algn="just">
              <a:buFont typeface="Arial"/>
              <a:buChar char="•"/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участники группы созданы в течение небольшого промежутка времени либо непосредственно перед расширением производственных мощностей и / или увеличением численности персонала;</a:t>
            </a:r>
            <a:endParaRPr sz="950"/>
          </a:p>
          <a:p>
            <a:pPr algn="just">
              <a:buFont typeface="Arial"/>
              <a:buChar char="•"/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налоговые обязательства по группе лиц уменьшились или практически не изменились несмотря на расширение хозяйственной деятельности в целом;</a:t>
            </a:r>
            <a:endParaRPr sz="950"/>
          </a:p>
          <a:p>
            <a:pPr algn="just">
              <a:buFont typeface="Arial"/>
              <a:buChar char="•"/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показатели деятельности участника группы </a:t>
            </a:r>
            <a:r>
              <a:rPr lang="ru-RU" sz="2150" i="1">
                <a:solidFill>
                  <a:srgbClr val="222222"/>
                </a:solidFill>
                <a:latin typeface="Times New Roman"/>
                <a:cs typeface="Times New Roman"/>
              </a:rPr>
              <a:t>(размер дохода, численность работников и т.д.)</a:t>
            </a: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, определяющие право на применение налоговых преференций, ежегодно приближаются к лимитам;</a:t>
            </a:r>
            <a:endParaRPr sz="950"/>
          </a:p>
          <a:p>
            <a:pPr algn="just">
              <a:buFont typeface="Arial"/>
              <a:buChar char="•"/>
              <a:defRPr/>
            </a:pPr>
            <a:r>
              <a:rPr lang="ru-RU" sz="2150">
                <a:solidFill>
                  <a:srgbClr val="222222"/>
                </a:solidFill>
                <a:latin typeface="Times New Roman"/>
                <a:cs typeface="Times New Roman"/>
              </a:rPr>
              <a:t>ресурсы внутри группы, покупатели и поставщики распределены между участниками исходя из налогового целеполагания.</a:t>
            </a:r>
            <a:endParaRPr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19530" y="500984"/>
            <a:ext cx="12162565" cy="736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Дробление для сохранения УСН </a:t>
            </a:r>
            <a:endParaRPr lang="ru-RU" sz="4000" b="1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фиаско в суде</a:t>
            </a:r>
            <a:endParaRPr lang="ru-RU" sz="400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350" b="1">
                <a:latin typeface="Times New Roman"/>
                <a:ea typeface="Calibri"/>
                <a:cs typeface="Times New Roman"/>
              </a:rPr>
              <a:t> </a:t>
            </a:r>
            <a:endParaRPr lang="ru-RU" sz="235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350" b="1">
                <a:latin typeface="Times New Roman"/>
                <a:ea typeface="Calibri"/>
                <a:cs typeface="Times New Roman"/>
              </a:rPr>
              <a:t>Постановление АС УО от 19.09.2024 года  по делу № А50-17821/23</a:t>
            </a:r>
            <a:endParaRPr lang="ru-RU" sz="235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350">
                <a:latin typeface="Times New Roman"/>
                <a:ea typeface="Calibri"/>
                <a:cs typeface="Times New Roman"/>
              </a:rPr>
              <a:t> </a:t>
            </a:r>
            <a:endParaRPr sz="950"/>
          </a:p>
          <a:p>
            <a:pPr algn="just">
              <a:lnSpc>
                <a:spcPct val="107000"/>
              </a:lnSpc>
              <a:defRPr/>
            </a:pPr>
            <a:r>
              <a:rPr lang="ru-RU" sz="2350">
                <a:latin typeface="Times New Roman"/>
                <a:ea typeface="Calibri"/>
                <a:cs typeface="Times New Roman"/>
              </a:rPr>
              <a:t>Клининговая</a:t>
            </a:r>
            <a:r>
              <a:rPr lang="ru-RU" sz="2350">
                <a:latin typeface="Times New Roman"/>
                <a:ea typeface="Calibri"/>
                <a:cs typeface="Times New Roman"/>
              </a:rPr>
              <a:t> компания на УСН уборщикам платила деньги 4369 «работникам» через ИП (оформляли «липовые» договоры оказания услуг с ИП). Итог проверки - доначисления </a:t>
            </a:r>
            <a:r>
              <a:rPr lang="ru-RU" sz="2350" b="1">
                <a:latin typeface="Times New Roman"/>
                <a:ea typeface="Calibri"/>
                <a:cs typeface="Times New Roman"/>
              </a:rPr>
              <a:t>189 млн руб.</a:t>
            </a:r>
            <a:endParaRPr lang="ru-RU" sz="235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350">
                <a:latin typeface="Times New Roman"/>
                <a:ea typeface="Calibri"/>
                <a:cs typeface="Times New Roman"/>
              </a:rPr>
              <a:t> </a:t>
            </a:r>
            <a:endParaRPr sz="950"/>
          </a:p>
          <a:p>
            <a:pPr algn="just">
              <a:lnSpc>
                <a:spcPct val="107000"/>
              </a:lnSpc>
              <a:defRPr/>
            </a:pPr>
            <a:r>
              <a:rPr lang="ru-RU" sz="235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2350">
                <a:latin typeface="Times New Roman"/>
                <a:ea typeface="Calibri"/>
                <a:cs typeface="Times New Roman"/>
              </a:rPr>
              <a:t> Допросы ИП – никакого отношения к </a:t>
            </a:r>
            <a:r>
              <a:rPr lang="ru-RU" sz="2350">
                <a:latin typeface="Times New Roman"/>
                <a:ea typeface="Calibri"/>
                <a:cs typeface="Times New Roman"/>
              </a:rPr>
              <a:t>клининговой</a:t>
            </a:r>
            <a:r>
              <a:rPr lang="ru-RU" sz="2350">
                <a:latin typeface="Times New Roman"/>
                <a:ea typeface="Calibri"/>
                <a:cs typeface="Times New Roman"/>
              </a:rPr>
              <a:t> деятельности не имеют, помогали компании «экономить».</a:t>
            </a:r>
            <a:endParaRPr sz="950"/>
          </a:p>
          <a:p>
            <a:pPr algn="just">
              <a:lnSpc>
                <a:spcPct val="107000"/>
              </a:lnSpc>
              <a:defRPr/>
            </a:pPr>
            <a:r>
              <a:rPr lang="ru-RU" sz="235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2.</a:t>
            </a:r>
            <a:r>
              <a:rPr lang="ru-RU" sz="2350">
                <a:latin typeface="Times New Roman"/>
                <a:ea typeface="Calibri"/>
                <a:cs typeface="Times New Roman"/>
              </a:rPr>
              <a:t> Выемка документов и электронных носителей, допросы сотрудников - наличие единого центра управления.</a:t>
            </a:r>
            <a:endParaRPr sz="950"/>
          </a:p>
          <a:p>
            <a:pPr algn="just">
              <a:lnSpc>
                <a:spcPct val="107000"/>
              </a:lnSpc>
              <a:defRPr/>
            </a:pPr>
            <a:r>
              <a:rPr lang="ru-RU" sz="235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ru-RU" sz="2350">
                <a:latin typeface="Times New Roman"/>
                <a:ea typeface="Calibri"/>
                <a:cs typeface="Times New Roman"/>
              </a:rPr>
              <a:t> Сайт компании -  информация о едином бизнесе с наличием  наличии филиалов по всей стране и более 1000 квалифицированных специалистов.</a:t>
            </a:r>
            <a:endParaRPr sz="950"/>
          </a:p>
          <a:p>
            <a:pPr algn="just">
              <a:lnSpc>
                <a:spcPct val="107000"/>
              </a:lnSpc>
              <a:defRPr/>
            </a:pPr>
            <a:r>
              <a:rPr lang="ru-RU" sz="2350">
                <a:latin typeface="Times New Roman"/>
                <a:ea typeface="Calibri"/>
                <a:cs typeface="Times New Roman"/>
              </a:rPr>
              <a:t> </a:t>
            </a:r>
            <a:endParaRPr sz="950"/>
          </a:p>
          <a:p>
            <a:pPr algn="just">
              <a:lnSpc>
                <a:spcPct val="107000"/>
              </a:lnSpc>
              <a:defRPr/>
            </a:pPr>
            <a:r>
              <a:rPr lang="ru-RU" sz="2350">
                <a:latin typeface="Times New Roman"/>
                <a:ea typeface="Calibri"/>
                <a:cs typeface="Times New Roman"/>
              </a:rPr>
              <a:t>Аргументы компании о территориальном разделении - не сыграли роли.</a:t>
            </a:r>
            <a:endParaRPr sz="950"/>
          </a:p>
          <a:p>
            <a:pPr algn="just">
              <a:lnSpc>
                <a:spcPct val="107000"/>
              </a:lnSpc>
              <a:defRPr/>
            </a:pPr>
            <a:r>
              <a:rPr lang="ru-RU" sz="950">
                <a:latin typeface="Times New Roman"/>
                <a:ea typeface="Calibri"/>
                <a:cs typeface="Times New Roman"/>
              </a:rPr>
              <a:t> </a:t>
            </a:r>
            <a:endParaRPr lang="ru-RU" sz="75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8" name="Picture 4" descr="Что сегодня считается дроблением бизнеса? Два примера - Налоговые адвокаты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7" y="0"/>
            <a:ext cx="13001719" cy="9756775"/>
          </a:xfrm>
          <a:prstGeom prst="rect">
            <a:avLst/>
          </a:prstGeom>
          <a:noFill/>
        </p:spPr>
      </p:pic>
      <p:pic>
        <p:nvPicPr>
          <p:cNvPr id="2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938978" y="381959"/>
            <a:ext cx="623437" cy="812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37683" y="497987"/>
            <a:ext cx="11261244" cy="5806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150" b="1">
                <a:solidFill>
                  <a:srgbClr val="C00000"/>
                </a:solidFill>
                <a:latin typeface="Times New Roman"/>
                <a:cs typeface="Times New Roman"/>
              </a:rPr>
              <a:t>«Дробление» для целей закона №176-ФЗ  и практика</a:t>
            </a:r>
            <a:endParaRPr sz="950" b="1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1566" y="2765463"/>
            <a:ext cx="4632181" cy="302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700" b="1">
                <a:solidFill>
                  <a:schemeClr val="tx2"/>
                </a:solidFill>
                <a:latin typeface="Times New Roman"/>
                <a:cs typeface="Times New Roman"/>
              </a:rPr>
              <a:t>«дробление» – это </a:t>
            </a:r>
            <a:r>
              <a:rPr lang="ru-RU" sz="2700" b="1">
                <a:solidFill>
                  <a:srgbClr val="C00000"/>
                </a:solidFill>
                <a:latin typeface="Times New Roman"/>
                <a:cs typeface="Times New Roman"/>
              </a:rPr>
              <a:t>НЕ </a:t>
            </a:r>
            <a:r>
              <a:rPr lang="ru-RU" sz="2700" b="1">
                <a:solidFill>
                  <a:schemeClr val="tx2"/>
                </a:solidFill>
                <a:latin typeface="Times New Roman"/>
                <a:cs typeface="Times New Roman"/>
              </a:rPr>
              <a:t>только про</a:t>
            </a:r>
            <a:r>
              <a:rPr lang="en-US" sz="27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700" b="1">
                <a:solidFill>
                  <a:schemeClr val="tx2"/>
                </a:solidFill>
                <a:latin typeface="Times New Roman"/>
                <a:cs typeface="Times New Roman"/>
              </a:rPr>
              <a:t>«</a:t>
            </a:r>
            <a:r>
              <a:rPr lang="ru-RU" sz="2700" b="1">
                <a:solidFill>
                  <a:schemeClr val="tx2"/>
                </a:solidFill>
                <a:latin typeface="Times New Roman"/>
                <a:cs typeface="Times New Roman"/>
              </a:rPr>
              <a:t>спецрежимы</a:t>
            </a:r>
            <a:r>
              <a:rPr lang="ru-RU" sz="2700" b="1">
                <a:solidFill>
                  <a:schemeClr val="tx2"/>
                </a:solidFill>
                <a:latin typeface="Times New Roman"/>
                <a:cs typeface="Times New Roman"/>
              </a:rPr>
              <a:t>»</a:t>
            </a:r>
            <a:r>
              <a:rPr lang="en-US" sz="2700" b="1">
                <a:solidFill>
                  <a:schemeClr val="tx2"/>
                </a:solidFill>
                <a:latin typeface="Times New Roman"/>
                <a:cs typeface="Times New Roman"/>
              </a:rPr>
              <a:t>!</a:t>
            </a:r>
            <a:endParaRPr sz="950" b="1"/>
          </a:p>
          <a:p>
            <a:pPr marL="322489" indent="-322489" algn="just">
              <a:buFontTx/>
              <a:buChar char="-"/>
              <a:defRPr/>
            </a:pPr>
            <a:endParaRPr lang="ru-RU" sz="27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700" b="1">
                <a:solidFill>
                  <a:schemeClr val="tx2"/>
                </a:solidFill>
                <a:latin typeface="Times New Roman"/>
                <a:cs typeface="Times New Roman"/>
              </a:rPr>
              <a:t>«группа» лиц не попала под определение «дробления» Закона № 176-ФЗ </a:t>
            </a:r>
            <a:r>
              <a:rPr lang="en-US" sz="2700" b="1">
                <a:solidFill>
                  <a:schemeClr val="tx2"/>
                </a:solidFill>
                <a:latin typeface="Times New Roman"/>
                <a:cs typeface="Times New Roman"/>
              </a:rPr>
              <a:t>-</a:t>
            </a:r>
            <a:r>
              <a:rPr lang="ru-RU" sz="27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700" b="1">
                <a:solidFill>
                  <a:srgbClr val="C00000"/>
                </a:solidFill>
                <a:latin typeface="Times New Roman"/>
                <a:cs typeface="Times New Roman"/>
              </a:rPr>
              <a:t>нет рисков</a:t>
            </a:r>
            <a:r>
              <a:rPr lang="en-US" sz="2700" b="1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endParaRPr lang="ru-RU" sz="27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 bwMode="auto">
          <a:xfrm>
            <a:off x="445" y="4783726"/>
            <a:ext cx="13002768" cy="4878323"/>
          </a:xfrm>
          <a:prstGeom prst="rect">
            <a:avLst/>
          </a:prstGeom>
          <a:solidFill>
            <a:srgbClr val="9E0E11"/>
          </a:solidFill>
          <a:ln/>
        </p:spPr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64138" y="3234755"/>
            <a:ext cx="5834100" cy="6427294"/>
          </a:xfrm>
          <a:prstGeom prst="rect">
            <a:avLst/>
          </a:prstGeom>
        </p:spPr>
      </p:pic>
      <p:pic>
        <p:nvPicPr>
          <p:cNvPr id="4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71086" y="635197"/>
            <a:ext cx="1219006" cy="158899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 bwMode="auto">
          <a:xfrm>
            <a:off x="812673" y="4045459"/>
            <a:ext cx="8594440" cy="643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3200" b="1">
                <a:solidFill>
                  <a:srgbClr val="C00000"/>
                </a:solidFill>
                <a:latin typeface="Graphik RBC LC Bold"/>
                <a:ea typeface="Graphik RBC LC Bold"/>
                <a:cs typeface="Graphik RBC LC Bold"/>
              </a:rPr>
              <a:t>СПИКЕР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6" name="Text 2"/>
          <p:cNvSpPr/>
          <p:nvPr/>
        </p:nvSpPr>
        <p:spPr bwMode="auto">
          <a:xfrm>
            <a:off x="812673" y="5996273"/>
            <a:ext cx="3242227" cy="525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2800">
                <a:solidFill>
                  <a:srgbClr val="FFFFFF"/>
                </a:solidFill>
                <a:latin typeface="Graphik RBC LC Bold"/>
                <a:ea typeface="Graphik RBC LC Bold"/>
                <a:cs typeface="Graphik RBC LC Bold"/>
              </a:rPr>
              <a:t>Наталюк Наталья</a:t>
            </a:r>
            <a:endParaRPr lang="en-US" sz="2800"/>
          </a:p>
        </p:txBody>
      </p:sp>
      <p:sp>
        <p:nvSpPr>
          <p:cNvPr id="7" name="Text 3"/>
          <p:cNvSpPr/>
          <p:nvPr/>
        </p:nvSpPr>
        <p:spPr bwMode="auto">
          <a:xfrm>
            <a:off x="812673" y="6606064"/>
            <a:ext cx="5746491" cy="1592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Советник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налоговой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службы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РФ II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ранга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,</a:t>
            </a:r>
            <a:b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</a:br>
            <a:endParaRPr lang="en-US" b="1"/>
          </a:p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юрист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по 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налоговым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и 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гражданско-правовым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спорам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ru-RU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АКГ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Правовест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Аудит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, </a:t>
            </a:r>
            <a:endParaRPr lang="ru-RU" b="1">
              <a:solidFill>
                <a:srgbClr val="FFFFFF"/>
              </a:solidFill>
              <a:latin typeface="Graphik RBC LC Regular"/>
              <a:ea typeface="Graphik RBC LC Regular"/>
              <a:cs typeface="Graphik RBC LC Regular"/>
            </a:endParaRPr>
          </a:p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эксперт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при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Палате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общественных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уполномоченных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по 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защите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прав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предпринимателей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 в г. </a:t>
            </a:r>
            <a:r>
              <a:rPr lang="en-US" b="1">
                <a:solidFill>
                  <a:srgbClr val="FFFFFF"/>
                </a:solidFill>
                <a:latin typeface="Graphik RBC LC Regular"/>
                <a:ea typeface="Graphik RBC LC Regular"/>
                <a:cs typeface="Graphik RBC LC Regular"/>
              </a:rPr>
              <a:t>Москве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логовая амнистия 2025: в чем риск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72" y="1"/>
            <a:ext cx="13003213" cy="97567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-5405" y="3090707"/>
            <a:ext cx="13001719" cy="2981283"/>
          </a:xfrm>
          <a:prstGeom prst="rect">
            <a:avLst/>
          </a:prstGeom>
          <a:gradFill>
            <a:gsLst>
              <a:gs pos="1000">
                <a:srgbClr val="000000">
                  <a:alpha val="64000"/>
                </a:srgbClr>
              </a:gs>
              <a:gs pos="7400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80622" tIns="80622" rIns="80622" bIns="80622" numCol="1" spcCol="38100" rtlCol="0" anchor="ctr">
            <a:spAutoFit/>
          </a:bodyPr>
          <a:lstStyle/>
          <a:p>
            <a:pPr algn="ctr" defTabSz="927156">
              <a:defRPr/>
            </a:pPr>
            <a:endParaRPr lang="ru-RU" sz="6100">
              <a:solidFill>
                <a:schemeClr val="bg1"/>
              </a:solidFill>
            </a:endParaRPr>
          </a:p>
          <a:p>
            <a:pPr algn="ctr" defTabSz="927156">
              <a:defRPr/>
            </a:pPr>
            <a:r>
              <a:rPr lang="ru-RU" sz="6100" b="1">
                <a:solidFill>
                  <a:schemeClr val="bg1"/>
                </a:solidFill>
              </a:rPr>
              <a:t>Дробление бизнеса.Амнистия</a:t>
            </a:r>
            <a:endParaRPr/>
          </a:p>
          <a:p>
            <a:pPr algn="ctr" defTabSz="927156">
              <a:defRPr/>
            </a:pPr>
            <a:endParaRPr lang="ru-RU" sz="610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2339" y="599089"/>
            <a:ext cx="1410576" cy="1517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64712" y="2370760"/>
            <a:ext cx="10860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Рекомендации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ФНС </a:t>
            </a:r>
            <a:endParaRPr/>
          </a:p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по применению налоговой амнистии </a:t>
            </a:r>
            <a:endParaRPr/>
          </a:p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дробления бизнеса</a:t>
            </a:r>
            <a:endParaRPr/>
          </a:p>
          <a:p>
            <a:pPr algn="ctr">
              <a:defRPr/>
            </a:pP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4000" b="1">
                <a:latin typeface="Times New Roman"/>
                <a:cs typeface="Times New Roman"/>
              </a:rPr>
              <a:t>(доведены до налоговых органов письмом ФНС России от 18.10.2024 № СД-4-2/11836@)</a:t>
            </a:r>
            <a:endParaRPr lang="ru-RU" sz="4000" b="1" i="0">
              <a:latin typeface="Times New Roman"/>
              <a:cs typeface="Times New Roman"/>
            </a:endParaRPr>
          </a:p>
        </p:txBody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то и сколько заплатит при дроблении бизнеса? Выводы ВС по этому вопросу"/>
          <p:cNvSpPr>
            <a:spLocks noChangeArrowheads="1" noChangeAspect="1"/>
          </p:cNvSpPr>
          <p:nvPr/>
        </p:nvSpPr>
        <p:spPr bwMode="auto">
          <a:xfrm>
            <a:off x="82952" y="1144682"/>
            <a:ext cx="162519" cy="162519"/>
          </a:xfrm>
          <a:prstGeom prst="rect">
            <a:avLst/>
          </a:prstGeom>
          <a:noFill/>
        </p:spPr>
        <p:txBody>
          <a:bodyPr vert="horz" wrap="square" lIns="48756" tIns="24378" rIns="48756" bIns="24378" numCol="1" anchor="t" anchorCtr="0" compatLnSpc="1">
            <a:prstTxWarp prst="textNoShape"/>
          </a:bodyPr>
          <a:lstStyle/>
          <a:p>
            <a:pPr>
              <a:defRPr/>
            </a:pPr>
            <a:endParaRPr lang="ru-RU" sz="95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14400" y="2372841"/>
            <a:ext cx="11085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>
                <a:solidFill>
                  <a:srgbClr val="C00000"/>
                </a:solidFill>
                <a:latin typeface="Times New Roman"/>
                <a:cs typeface="Times New Roman"/>
              </a:rPr>
              <a:t>Амнистия</a:t>
            </a:r>
            <a:r>
              <a:rPr lang="ru-RU" sz="3200">
                <a:solidFill>
                  <a:srgbClr val="000000"/>
                </a:solidFill>
                <a:latin typeface="Times New Roman"/>
                <a:cs typeface="Times New Roman"/>
              </a:rPr>
              <a:t> -</a:t>
            </a:r>
            <a:r>
              <a:rPr lang="ru-RU" sz="3200" b="1">
                <a:solidFill>
                  <a:srgbClr val="000000"/>
                </a:solidFill>
                <a:latin typeface="Times New Roman"/>
                <a:cs typeface="Times New Roman"/>
              </a:rPr>
              <a:t>прекращение </a:t>
            </a:r>
            <a:r>
              <a:rPr lang="ru-RU" sz="3200" b="1">
                <a:solidFill>
                  <a:srgbClr val="000000"/>
                </a:solidFill>
                <a:latin typeface="Times New Roman"/>
                <a:cs typeface="Times New Roman"/>
              </a:rPr>
              <a:t>обязанности по уплате налогов за 2022–2024 годы, а также соответствующих пеней и штрафов</a:t>
            </a:r>
            <a:r>
              <a:rPr lang="ru-RU" sz="3200">
                <a:solidFill>
                  <a:srgbClr val="000000"/>
                </a:solidFill>
                <a:latin typeface="Times New Roman"/>
                <a:cs typeface="Times New Roman"/>
              </a:rPr>
              <a:t> (за неуплату налога, непредставление декларации и грубое нарушение правил учета), </a:t>
            </a:r>
            <a:r>
              <a:rPr lang="ru-RU" sz="3200" b="1">
                <a:solidFill>
                  <a:srgbClr val="000000"/>
                </a:solidFill>
                <a:latin typeface="Times New Roman"/>
                <a:cs typeface="Times New Roman"/>
              </a:rPr>
              <a:t>которые были </a:t>
            </a:r>
            <a:r>
              <a:rPr lang="ru-RU" sz="3200" b="1">
                <a:solidFill>
                  <a:srgbClr val="000000"/>
                </a:solidFill>
                <a:latin typeface="Times New Roman"/>
                <a:cs typeface="Times New Roman"/>
              </a:rPr>
              <a:t>доначислены</a:t>
            </a:r>
            <a:r>
              <a:rPr lang="ru-RU" sz="3200" b="1">
                <a:solidFill>
                  <a:srgbClr val="000000"/>
                </a:solidFill>
                <a:latin typeface="Times New Roman"/>
                <a:cs typeface="Times New Roman"/>
              </a:rPr>
              <a:t> по фактам дробления </a:t>
            </a:r>
            <a:r>
              <a:rPr lang="ru-RU" sz="3200" b="1">
                <a:solidFill>
                  <a:srgbClr val="000000"/>
                </a:solidFill>
                <a:latin typeface="Times New Roman"/>
                <a:cs typeface="Times New Roman"/>
              </a:rPr>
              <a:t>бизнеса. </a:t>
            </a:r>
            <a:endParaRPr/>
          </a:p>
          <a:p>
            <a:pPr algn="just">
              <a:defRPr/>
            </a:pPr>
            <a:r>
              <a:rPr lang="ru-RU" sz="3200" i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3200" i="1">
                <a:solidFill>
                  <a:srgbClr val="000000"/>
                </a:solidFill>
                <a:latin typeface="Times New Roman"/>
                <a:cs typeface="Times New Roman"/>
              </a:rPr>
              <a:t>п. 1 Рекомендаций</a:t>
            </a:r>
            <a:r>
              <a:rPr lang="ru-RU" sz="32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ru-RU" sz="3200" i="1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14399" y="1172273"/>
            <a:ext cx="9118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>
                <a:latin typeface="Times New Roman"/>
                <a:cs typeface="Times New Roman"/>
              </a:rPr>
              <a:t>Письмо ФНС от 18.10.2024 года № СД-4-2/11836@</a:t>
            </a:r>
            <a:endParaRPr lang="ru-RU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то и сколько заплатит при дроблении бизнеса? Выводы ВС по этому вопросу"/>
          <p:cNvSpPr>
            <a:spLocks noChangeArrowheads="1" noChangeAspect="1"/>
          </p:cNvSpPr>
          <p:nvPr/>
        </p:nvSpPr>
        <p:spPr bwMode="auto">
          <a:xfrm>
            <a:off x="82952" y="1144682"/>
            <a:ext cx="162519" cy="162519"/>
          </a:xfrm>
          <a:prstGeom prst="rect">
            <a:avLst/>
          </a:prstGeom>
          <a:noFill/>
        </p:spPr>
        <p:txBody>
          <a:bodyPr vert="horz" wrap="square" lIns="48756" tIns="24378" rIns="48756" bIns="24378" numCol="1" anchor="t" anchorCtr="0" compatLnSpc="1">
            <a:prstTxWarp prst="textNoShape"/>
          </a:bodyPr>
          <a:lstStyle/>
          <a:p>
            <a:pPr>
              <a:defRPr/>
            </a:pPr>
            <a:endParaRPr lang="ru-RU" sz="95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38632" y="2277805"/>
            <a:ext cx="1172436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Предусмотренное законом понятие «дробления бизнеса» 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основано на положениях статьи 54.1 НК РФ и сложившейся правоприменительной практике</a:t>
            </a:r>
            <a:r>
              <a:rPr lang="ru-RU" sz="2400" b="1">
                <a:latin typeface="Times New Roman"/>
                <a:cs typeface="Times New Roman"/>
              </a:rPr>
              <a:t>. </a:t>
            </a:r>
            <a:endParaRPr lang="ru-RU" sz="2400" b="1"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4400" b="1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lang="ru-RU" sz="2400" b="1">
                <a:latin typeface="Times New Roman"/>
                <a:cs typeface="Times New Roman"/>
              </a:rPr>
              <a:t>Под </a:t>
            </a:r>
            <a:r>
              <a:rPr lang="ru-RU" sz="2400" b="1">
                <a:latin typeface="Times New Roman"/>
                <a:cs typeface="Times New Roman"/>
              </a:rPr>
              <a:t>единой предпринимательской деятельностью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понимается </a:t>
            </a:r>
            <a:r>
              <a:rPr lang="ru-RU" sz="2400">
                <a:latin typeface="Times New Roman"/>
                <a:cs typeface="Times New Roman"/>
              </a:rPr>
              <a:t>деятельность как единого хозяйствующего субъекта </a:t>
            </a:r>
            <a:r>
              <a:rPr lang="ru-RU" sz="2400">
                <a:latin typeface="Times New Roman"/>
                <a:cs typeface="Times New Roman"/>
              </a:rPr>
              <a:t>нескольких </a:t>
            </a:r>
            <a:r>
              <a:rPr lang="ru-RU" sz="2400">
                <a:latin typeface="Times New Roman"/>
                <a:cs typeface="Times New Roman"/>
              </a:rPr>
              <a:t>формально самостоятельных лиц (организаций, </a:t>
            </a:r>
            <a:r>
              <a:rPr lang="ru-RU" sz="2400">
                <a:latin typeface="Times New Roman"/>
                <a:cs typeface="Times New Roman"/>
              </a:rPr>
              <a:t>ИП), </a:t>
            </a:r>
            <a:r>
              <a:rPr lang="ru-RU" sz="2400">
                <a:latin typeface="Times New Roman"/>
                <a:cs typeface="Times New Roman"/>
              </a:rPr>
              <a:t>в отношении которых осуществляется контроль одними и теми же лицами. 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Закон 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№ 176-ФЗ не устанавливает новых правил, касающихся стандарта доказывания в налоговых спорах фактов дробления бизнеса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/>
          </a:p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Как 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и прежде, 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о дроблении говорит то, что несколько формально самостоятельных лиц фактически ведут единую деятельность и имеют общий центр 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контроля. </a:t>
            </a:r>
            <a:endParaRPr/>
          </a:p>
          <a:p>
            <a:pPr algn="just">
              <a:defRPr/>
            </a:pP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п. 2 и 3 Рекомендаций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ru-RU" sz="2400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4400" b="1">
                <a:solidFill>
                  <a:srgbClr val="C00000"/>
                </a:solidFill>
                <a:latin typeface="Times New Roman"/>
                <a:cs typeface="Times New Roman"/>
              </a:rPr>
              <a:t>2.</a:t>
            </a:r>
            <a:r>
              <a:rPr lang="ru-RU" sz="2400" b="1">
                <a:latin typeface="Times New Roman"/>
                <a:cs typeface="Times New Roman"/>
              </a:rPr>
              <a:t>Под </a:t>
            </a:r>
            <a:r>
              <a:rPr lang="ru-RU" sz="2400" b="1">
                <a:latin typeface="Times New Roman"/>
                <a:cs typeface="Times New Roman"/>
              </a:rPr>
              <a:t>контролирующими лицами </a:t>
            </a:r>
            <a:r>
              <a:rPr lang="ru-RU" sz="2400">
                <a:latin typeface="Times New Roman"/>
                <a:cs typeface="Times New Roman"/>
              </a:rPr>
              <a:t>в контексте дробления бизнеса могут пониматься лица, определяющие принятие управленческих решений, а также иным образом влияющие на результаты предпринимательской деятельности формально самостоятельных </a:t>
            </a:r>
            <a:r>
              <a:rPr lang="ru-RU" sz="2400">
                <a:latin typeface="Times New Roman"/>
                <a:cs typeface="Times New Roman"/>
              </a:rPr>
              <a:t>лиц.</a:t>
            </a:r>
            <a:endParaRPr/>
          </a:p>
          <a:p>
            <a:pPr algn="just">
              <a:defRPr/>
            </a:pP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п. 4 Рекомендаций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ru-RU" sz="2400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 b="0" i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8632" y="543455"/>
            <a:ext cx="933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Что такое дробление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бизнеса? Понятия</a:t>
            </a: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8632" y="1597498"/>
            <a:ext cx="727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Письмо ФНС от 18.10.2024 года № СД-4-2/11836@</a:t>
            </a: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27082" y="513567"/>
            <a:ext cx="11272645" cy="842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Перечень способов добровольного </a:t>
            </a:r>
            <a:endParaRPr/>
          </a:p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отказа от дробления бизнеса не ограничен</a:t>
            </a:r>
            <a:endParaRPr sz="4000"/>
          </a:p>
          <a:p>
            <a:pPr algn="just">
              <a:defRPr/>
            </a:pPr>
            <a:endParaRPr lang="ru-RU" sz="215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Письмо ФНС от 18.10.2024 года № СД-4-2/11836@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lang="ru-RU" sz="2400" b="1">
                <a:latin typeface="Times New Roman"/>
                <a:cs typeface="Times New Roman"/>
              </a:rPr>
              <a:t>Добровольный отказ от дробления бизнеса БЕЗ изменения организационной структуры бизнеса </a:t>
            </a:r>
            <a:r>
              <a:rPr lang="ru-RU" sz="2400">
                <a:latin typeface="Times New Roman"/>
                <a:cs typeface="Times New Roman"/>
              </a:rPr>
              <a:t>может осуществляться, в частности, путем:</a:t>
            </a:r>
            <a:endParaRPr sz="2400"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-перехода формально самостоятельных участников дробления бизнеса на ОСН; </a:t>
            </a:r>
            <a:endParaRPr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-фактического перевода деятельности на одно из лиц группы.</a:t>
            </a:r>
            <a:endParaRPr sz="2400"/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2.</a:t>
            </a:r>
            <a:r>
              <a:rPr lang="ru-RU" sz="2400" b="1">
                <a:latin typeface="Times New Roman"/>
                <a:cs typeface="Times New Roman"/>
              </a:rPr>
              <a:t>Добровольный отказ от дробления бизнеса С ИЗМЕНЕНИЕМ организационной структуры бизнеса </a:t>
            </a:r>
            <a:r>
              <a:rPr lang="ru-RU" sz="2400">
                <a:latin typeface="Times New Roman"/>
                <a:cs typeface="Times New Roman"/>
              </a:rPr>
              <a:t>может осуществляться, в частности, путем: </a:t>
            </a:r>
            <a:endParaRPr sz="2400"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-объединения формально самостоятельных юридических лиц в 1 </a:t>
            </a:r>
            <a:r>
              <a:rPr lang="ru-RU" sz="2400">
                <a:latin typeface="Times New Roman"/>
                <a:cs typeface="Times New Roman"/>
              </a:rPr>
              <a:t>юрлицо</a:t>
            </a:r>
            <a:r>
              <a:rPr lang="ru-RU" sz="2400">
                <a:latin typeface="Times New Roman"/>
                <a:cs typeface="Times New Roman"/>
              </a:rPr>
              <a:t> с возможным созданием по месту ведения ими предпринимательской деятельности «</a:t>
            </a:r>
            <a:r>
              <a:rPr lang="ru-RU" sz="2400">
                <a:latin typeface="Times New Roman"/>
                <a:cs typeface="Times New Roman"/>
              </a:rPr>
              <a:t>обособок</a:t>
            </a:r>
            <a:r>
              <a:rPr lang="ru-RU" sz="2400">
                <a:latin typeface="Times New Roman"/>
                <a:cs typeface="Times New Roman"/>
              </a:rPr>
              <a:t>» этой организации; </a:t>
            </a:r>
            <a:endParaRPr sz="2400"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-полного отчуждения акций (долей) </a:t>
            </a:r>
            <a:r>
              <a:rPr lang="ru-RU" sz="2400">
                <a:latin typeface="Times New Roman"/>
                <a:cs typeface="Times New Roman"/>
              </a:rPr>
              <a:t>юрлиц</a:t>
            </a:r>
            <a:r>
              <a:rPr lang="ru-RU" sz="2400">
                <a:latin typeface="Times New Roman"/>
                <a:cs typeface="Times New Roman"/>
              </a:rPr>
              <a:t>, входящих в группу лиц, иным независимым лицам. При этом группа лиц перестает вести деятельность как единый хозяйствующий субъект</a:t>
            </a:r>
            <a:r>
              <a:rPr lang="ru-RU" sz="2400">
                <a:latin typeface="Times New Roman"/>
                <a:cs typeface="Times New Roman"/>
              </a:rPr>
              <a:t>.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(п. 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5 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Рекомендаций)</a:t>
            </a:r>
            <a:endParaRPr/>
          </a:p>
          <a:p>
            <a:pPr algn="just">
              <a:defRPr/>
            </a:pPr>
            <a:endParaRPr sz="2400"/>
          </a:p>
        </p:txBody>
      </p:sp>
      <p:pic>
        <p:nvPicPr>
          <p:cNvPr id="4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то и сколько заплатит при дроблении бизнеса? Выводы ВС по этому вопросу"/>
          <p:cNvSpPr>
            <a:spLocks noChangeArrowheads="1" noChangeAspect="1"/>
          </p:cNvSpPr>
          <p:nvPr/>
        </p:nvSpPr>
        <p:spPr bwMode="auto">
          <a:xfrm>
            <a:off x="82952" y="1144682"/>
            <a:ext cx="162519" cy="162519"/>
          </a:xfrm>
          <a:prstGeom prst="rect">
            <a:avLst/>
          </a:prstGeom>
          <a:noFill/>
        </p:spPr>
        <p:txBody>
          <a:bodyPr vert="horz" wrap="square" lIns="48756" tIns="24378" rIns="48756" bIns="24378" numCol="1" anchor="t" anchorCtr="0" compatLnSpc="1">
            <a:prstTxWarp prst="textNoShape"/>
          </a:bodyPr>
          <a:lstStyle/>
          <a:p>
            <a:pPr>
              <a:defRPr/>
            </a:pPr>
            <a:endParaRPr lang="ru-RU" sz="95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20734" y="2679966"/>
            <a:ext cx="1156935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4000" b="1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Закон </a:t>
            </a:r>
            <a:r>
              <a:rPr lang="ru-RU" sz="2800">
                <a:latin typeface="Times New Roman"/>
                <a:cs typeface="Times New Roman"/>
              </a:rPr>
              <a:t>№ 176-ФЗ определяет понятие дробления бизнеса </a:t>
            </a:r>
            <a:r>
              <a:rPr lang="ru-RU" sz="2800" b="1">
                <a:latin typeface="Times New Roman"/>
                <a:cs typeface="Times New Roman"/>
              </a:rPr>
              <a:t>с указанием его сущностных признаков, тем самым обозначая сферу применения данного правового акта</a:t>
            </a:r>
            <a:r>
              <a:rPr lang="ru-RU" sz="2800">
                <a:latin typeface="Times New Roman"/>
                <a:cs typeface="Times New Roman"/>
              </a:rPr>
              <a:t>, следовательно, </a:t>
            </a:r>
            <a:r>
              <a:rPr lang="ru-RU" sz="2800" b="1">
                <a:latin typeface="Times New Roman"/>
                <a:cs typeface="Times New Roman"/>
              </a:rPr>
              <a:t>использование либо неиспользование в тексте акта налоговой проверки и (или) решения, принимаемого по итогам налоговой проверки, формулировки «дробление бизнеса»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 не ограничивает право налогоплательщиков на амнистию</a:t>
            </a:r>
            <a:r>
              <a:rPr lang="ru-RU" sz="2800">
                <a:latin typeface="Times New Roman"/>
                <a:cs typeface="Times New Roman"/>
              </a:rPr>
              <a:t>.</a:t>
            </a:r>
            <a:r>
              <a:rPr lang="ru-RU" sz="280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2800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 i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800" i="1">
                <a:solidFill>
                  <a:srgbClr val="000000"/>
                </a:solidFill>
                <a:latin typeface="Times New Roman"/>
                <a:cs typeface="Times New Roman"/>
              </a:rPr>
              <a:t>п. </a:t>
            </a:r>
            <a:r>
              <a:rPr lang="ru-RU" sz="2800" i="1">
                <a:solidFill>
                  <a:srgbClr val="000000"/>
                </a:solidFill>
                <a:latin typeface="Times New Roman"/>
                <a:cs typeface="Times New Roman"/>
              </a:rPr>
              <a:t>7 </a:t>
            </a:r>
            <a:r>
              <a:rPr lang="ru-RU" sz="2800" i="1">
                <a:solidFill>
                  <a:srgbClr val="000000"/>
                </a:solidFill>
                <a:latin typeface="Times New Roman"/>
                <a:cs typeface="Times New Roman"/>
              </a:rPr>
              <a:t>Рекомендаций)</a:t>
            </a:r>
            <a:endParaRPr/>
          </a:p>
          <a:p>
            <a:pPr algn="just">
              <a:defRPr/>
            </a:pP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20734" y="306948"/>
            <a:ext cx="9901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Амнистия,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если дробление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описано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в акте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проверки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без использования слов «дробление бизнеса»</a:t>
            </a:r>
            <a:r>
              <a:rPr lang="ru-RU" sz="4000" b="1">
                <a:latin typeface="Times New Roman"/>
                <a:cs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то и сколько заплатит при дроблении бизнеса? Выводы ВС по этому вопросу"/>
          <p:cNvSpPr>
            <a:spLocks noChangeArrowheads="1" noChangeAspect="1"/>
          </p:cNvSpPr>
          <p:nvPr/>
        </p:nvSpPr>
        <p:spPr bwMode="auto">
          <a:xfrm>
            <a:off x="82952" y="1144682"/>
            <a:ext cx="162519" cy="162519"/>
          </a:xfrm>
          <a:prstGeom prst="rect">
            <a:avLst/>
          </a:prstGeom>
          <a:noFill/>
        </p:spPr>
        <p:txBody>
          <a:bodyPr vert="horz" wrap="square" lIns="48756" tIns="24378" rIns="48756" bIns="24378" numCol="1" anchor="t" anchorCtr="0" compatLnSpc="1">
            <a:prstTxWarp prst="textNoShape"/>
          </a:bodyPr>
          <a:lstStyle/>
          <a:p>
            <a:pPr>
              <a:defRPr/>
            </a:pPr>
            <a:endParaRPr lang="ru-RU" sz="95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20734" y="306948"/>
            <a:ext cx="9901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Амнистия НЕ применяется</a:t>
            </a:r>
            <a:endParaRPr lang="ru-RU" sz="4000" b="1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1903" y="1642456"/>
            <a:ext cx="1191781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lang="ru-RU" sz="2400" b="1">
                <a:latin typeface="Times New Roman"/>
                <a:cs typeface="Times New Roman"/>
              </a:rPr>
              <a:t>налогоплательщик </a:t>
            </a:r>
            <a:r>
              <a:rPr lang="ru-RU" sz="2400" b="1">
                <a:latin typeface="Times New Roman"/>
                <a:cs typeface="Times New Roman"/>
              </a:rPr>
              <a:t>не отказался от дробления бизнеса в 2025 </a:t>
            </a:r>
            <a:r>
              <a:rPr lang="ru-RU" sz="2400" b="1">
                <a:latin typeface="Times New Roman"/>
                <a:cs typeface="Times New Roman"/>
              </a:rPr>
              <a:t>- </a:t>
            </a:r>
            <a:r>
              <a:rPr lang="ru-RU" sz="2400" b="1">
                <a:latin typeface="Times New Roman"/>
                <a:cs typeface="Times New Roman"/>
              </a:rPr>
              <a:t>2026 годах; </a:t>
            </a:r>
            <a:endParaRPr lang="ru-RU" sz="2400" b="1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2.</a:t>
            </a:r>
            <a:r>
              <a:rPr lang="ru-RU" sz="2400" b="1">
                <a:latin typeface="Times New Roman"/>
                <a:cs typeface="Times New Roman"/>
              </a:rPr>
              <a:t>дробление выявлено </a:t>
            </a:r>
            <a:r>
              <a:rPr lang="ru-RU" sz="2400" b="1">
                <a:latin typeface="Times New Roman"/>
                <a:cs typeface="Times New Roman"/>
              </a:rPr>
              <a:t>за периоды 2021 года и ранее; </a:t>
            </a:r>
            <a:endParaRPr lang="ru-RU" sz="2400" b="1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3.</a:t>
            </a:r>
            <a:r>
              <a:rPr lang="ru-RU" sz="2400" b="1">
                <a:latin typeface="Times New Roman"/>
                <a:cs typeface="Times New Roman"/>
              </a:rPr>
              <a:t>решение </a:t>
            </a:r>
            <a:r>
              <a:rPr lang="ru-RU" sz="2400" b="1">
                <a:latin typeface="Times New Roman"/>
                <a:cs typeface="Times New Roman"/>
              </a:rPr>
              <a:t>по результатам </a:t>
            </a:r>
            <a:r>
              <a:rPr lang="ru-RU" sz="2400" b="1">
                <a:latin typeface="Times New Roman"/>
                <a:cs typeface="Times New Roman"/>
              </a:rPr>
              <a:t>проверки </a:t>
            </a:r>
            <a:r>
              <a:rPr lang="ru-RU" sz="2400" b="1">
                <a:latin typeface="Times New Roman"/>
                <a:cs typeface="Times New Roman"/>
              </a:rPr>
              <a:t>за </a:t>
            </a:r>
            <a:r>
              <a:rPr lang="ru-RU" sz="2400" b="1">
                <a:latin typeface="Times New Roman"/>
                <a:cs typeface="Times New Roman"/>
              </a:rPr>
              <a:t>2022-2024 </a:t>
            </a:r>
            <a:r>
              <a:rPr lang="ru-RU" sz="2400" b="1">
                <a:latin typeface="Times New Roman"/>
                <a:cs typeface="Times New Roman"/>
              </a:rPr>
              <a:t>годов вступило в силу до </a:t>
            </a:r>
            <a:r>
              <a:rPr lang="ru-RU" sz="2400" b="1">
                <a:latin typeface="Times New Roman"/>
                <a:cs typeface="Times New Roman"/>
              </a:rPr>
              <a:t>12.07.2024.</a:t>
            </a:r>
            <a:endParaRPr/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Амнистия НЕ 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распространяется на 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налоги </a:t>
            </a: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(страховые взносы): </a:t>
            </a:r>
            <a:endParaRPr lang="ru-RU" sz="2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lang="ru-RU" sz="2400" b="1">
                <a:latin typeface="Times New Roman"/>
                <a:cs typeface="Times New Roman"/>
              </a:rPr>
              <a:t>НДФЛ </a:t>
            </a:r>
            <a:r>
              <a:rPr lang="ru-RU" sz="2400" b="1">
                <a:latin typeface="Times New Roman"/>
                <a:cs typeface="Times New Roman"/>
              </a:rPr>
              <a:t>и страховые взносы</a:t>
            </a:r>
            <a:r>
              <a:rPr lang="ru-RU" sz="2400">
                <a:latin typeface="Times New Roman"/>
                <a:cs typeface="Times New Roman"/>
              </a:rPr>
              <a:t>, </a:t>
            </a:r>
            <a:r>
              <a:rPr lang="ru-RU" sz="2400">
                <a:latin typeface="Times New Roman"/>
                <a:cs typeface="Times New Roman"/>
              </a:rPr>
              <a:t>доначисленные</a:t>
            </a:r>
            <a:r>
              <a:rPr lang="ru-RU" sz="2400">
                <a:latin typeface="Times New Roman"/>
                <a:cs typeface="Times New Roman"/>
              </a:rPr>
              <a:t> в связи с занижением (сокрытием) </a:t>
            </a:r>
            <a:r>
              <a:rPr lang="ru-RU" sz="2400">
                <a:latin typeface="Times New Roman"/>
                <a:cs typeface="Times New Roman"/>
              </a:rPr>
              <a:t>зарплаты </a:t>
            </a:r>
            <a:r>
              <a:rPr lang="ru-RU" sz="2400">
                <a:latin typeface="Times New Roman"/>
                <a:cs typeface="Times New Roman"/>
              </a:rPr>
              <a:t>(не связаны с дроблением бизнеса); </a:t>
            </a:r>
            <a:endParaRPr/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2.</a:t>
            </a:r>
            <a:r>
              <a:rPr lang="ru-RU" sz="2400" b="1">
                <a:latin typeface="Times New Roman"/>
                <a:cs typeface="Times New Roman"/>
              </a:rPr>
              <a:t>налог </a:t>
            </a:r>
            <a:r>
              <a:rPr lang="ru-RU" sz="2400" b="1">
                <a:latin typeface="Times New Roman"/>
                <a:cs typeface="Times New Roman"/>
              </a:rPr>
              <a:t>на </a:t>
            </a:r>
            <a:r>
              <a:rPr lang="ru-RU" sz="2400" b="1">
                <a:latin typeface="Times New Roman"/>
                <a:cs typeface="Times New Roman"/>
              </a:rPr>
              <a:t>прибыль</a:t>
            </a:r>
            <a:r>
              <a:rPr lang="ru-RU" sz="2400">
                <a:latin typeface="Times New Roman"/>
                <a:cs typeface="Times New Roman"/>
              </a:rPr>
              <a:t>, </a:t>
            </a:r>
            <a:r>
              <a:rPr lang="ru-RU" sz="2400">
                <a:latin typeface="Times New Roman"/>
                <a:cs typeface="Times New Roman"/>
              </a:rPr>
              <a:t>доначисленный</a:t>
            </a:r>
            <a:r>
              <a:rPr lang="ru-RU" sz="2400">
                <a:latin typeface="Times New Roman"/>
                <a:cs typeface="Times New Roman"/>
              </a:rPr>
              <a:t> организациям </a:t>
            </a:r>
            <a:r>
              <a:rPr lang="ru-RU" sz="2400">
                <a:latin typeface="Times New Roman"/>
                <a:cs typeface="Times New Roman"/>
              </a:rPr>
              <a:t>- </a:t>
            </a:r>
            <a:r>
              <a:rPr lang="ru-RU" sz="2400">
                <a:latin typeface="Times New Roman"/>
                <a:cs typeface="Times New Roman"/>
              </a:rPr>
              <a:t>участникам схемы дробления, применяющим ОСНО (НДФЛ, </a:t>
            </a:r>
            <a:r>
              <a:rPr lang="ru-RU" sz="2400">
                <a:latin typeface="Times New Roman"/>
                <a:cs typeface="Times New Roman"/>
              </a:rPr>
              <a:t>доначисленный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ИП), </a:t>
            </a:r>
            <a:r>
              <a:rPr lang="ru-RU" sz="2400">
                <a:latin typeface="Times New Roman"/>
                <a:cs typeface="Times New Roman"/>
              </a:rPr>
              <a:t>или </a:t>
            </a:r>
            <a:r>
              <a:rPr lang="ru-RU" sz="2400">
                <a:latin typeface="Times New Roman"/>
                <a:cs typeface="Times New Roman"/>
              </a:rPr>
              <a:t>УСН</a:t>
            </a:r>
            <a:r>
              <a:rPr lang="ru-RU" sz="2400">
                <a:latin typeface="Times New Roman"/>
                <a:cs typeface="Times New Roman"/>
              </a:rPr>
              <a:t>, </a:t>
            </a:r>
            <a:r>
              <a:rPr lang="ru-RU" sz="2400">
                <a:latin typeface="Times New Roman"/>
                <a:cs typeface="Times New Roman"/>
              </a:rPr>
              <a:t>ЕСХН, </a:t>
            </a:r>
            <a:r>
              <a:rPr lang="ru-RU" sz="2400">
                <a:latin typeface="Times New Roman"/>
                <a:cs typeface="Times New Roman"/>
              </a:rPr>
              <a:t>доначисленные</a:t>
            </a:r>
            <a:r>
              <a:rPr lang="ru-RU" sz="2400">
                <a:latin typeface="Times New Roman"/>
                <a:cs typeface="Times New Roman"/>
              </a:rPr>
              <a:t> участникам схемы дробления, применяющим </a:t>
            </a:r>
            <a:r>
              <a:rPr lang="ru-RU" sz="2400">
                <a:latin typeface="Times New Roman"/>
                <a:cs typeface="Times New Roman"/>
              </a:rPr>
              <a:t>спецрежимы</a:t>
            </a:r>
            <a:r>
              <a:rPr lang="ru-RU" sz="2400">
                <a:latin typeface="Times New Roman"/>
                <a:cs typeface="Times New Roman"/>
              </a:rPr>
              <a:t>, в связи с занижением (сокрытием) выручки (доходов) (не связаны с дроблением бизнеса); </a:t>
            </a:r>
            <a:endParaRPr/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3.</a:t>
            </a:r>
            <a:r>
              <a:rPr lang="ru-RU" sz="2400" b="1">
                <a:latin typeface="Times New Roman"/>
                <a:cs typeface="Times New Roman"/>
              </a:rPr>
              <a:t>страховые </a:t>
            </a:r>
            <a:r>
              <a:rPr lang="ru-RU" sz="2400" b="1">
                <a:latin typeface="Times New Roman"/>
                <a:cs typeface="Times New Roman"/>
              </a:rPr>
              <a:t>взносы </a:t>
            </a:r>
            <a:r>
              <a:rPr lang="ru-RU" sz="2400">
                <a:latin typeface="Times New Roman"/>
                <a:cs typeface="Times New Roman"/>
              </a:rPr>
              <a:t>(дробление бизнеса в целях получения лицами статуса </a:t>
            </a:r>
            <a:r>
              <a:rPr lang="ru-RU" sz="2400">
                <a:latin typeface="Times New Roman"/>
                <a:cs typeface="Times New Roman"/>
              </a:rPr>
              <a:t>СМСП </a:t>
            </a:r>
            <a:r>
              <a:rPr lang="ru-RU" sz="2400">
                <a:latin typeface="Times New Roman"/>
                <a:cs typeface="Times New Roman"/>
              </a:rPr>
              <a:t>для применения пониженного тарифа страховых взносов); 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4.</a:t>
            </a:r>
            <a:r>
              <a:rPr lang="ru-RU" sz="2400" b="1">
                <a:latin typeface="Times New Roman"/>
                <a:cs typeface="Times New Roman"/>
              </a:rPr>
              <a:t>НДС</a:t>
            </a:r>
            <a:r>
              <a:rPr lang="ru-RU" sz="2400">
                <a:latin typeface="Times New Roman"/>
                <a:cs typeface="Times New Roman"/>
              </a:rPr>
              <a:t> </a:t>
            </a:r>
            <a:r>
              <a:rPr lang="ru-RU" sz="2400">
                <a:latin typeface="Times New Roman"/>
                <a:cs typeface="Times New Roman"/>
              </a:rPr>
              <a:t>в связи с применением льгот в сфере </a:t>
            </a:r>
            <a:r>
              <a:rPr lang="ru-RU" sz="2400">
                <a:latin typeface="Times New Roman"/>
                <a:cs typeface="Times New Roman"/>
              </a:rPr>
              <a:t>общепита </a:t>
            </a:r>
            <a:r>
              <a:rPr lang="ru-RU" sz="2400">
                <a:latin typeface="Times New Roman"/>
                <a:cs typeface="Times New Roman"/>
              </a:rPr>
              <a:t>(дробление </a:t>
            </a:r>
            <a:r>
              <a:rPr lang="ru-RU" sz="2400">
                <a:latin typeface="Times New Roman"/>
                <a:cs typeface="Times New Roman"/>
              </a:rPr>
              <a:t>в </a:t>
            </a:r>
            <a:r>
              <a:rPr lang="ru-RU" sz="2400">
                <a:latin typeface="Times New Roman"/>
                <a:cs typeface="Times New Roman"/>
              </a:rPr>
              <a:t>целях освобождения от налогообложения НДС услуг </a:t>
            </a:r>
            <a:r>
              <a:rPr lang="ru-RU" sz="2400">
                <a:latin typeface="Times New Roman"/>
                <a:cs typeface="Times New Roman"/>
              </a:rPr>
              <a:t>общепита, </a:t>
            </a:r>
            <a:r>
              <a:rPr lang="ru-RU" sz="2400">
                <a:latin typeface="Times New Roman"/>
                <a:cs typeface="Times New Roman"/>
              </a:rPr>
              <a:t>не превышающих по выручке 2 млрд </a:t>
            </a:r>
            <a:r>
              <a:rPr lang="ru-RU" sz="2400">
                <a:latin typeface="Times New Roman"/>
                <a:cs typeface="Times New Roman"/>
              </a:rPr>
              <a:t>руб. </a:t>
            </a:r>
            <a:r>
              <a:rPr lang="ru-RU" sz="2400">
                <a:latin typeface="Times New Roman"/>
                <a:cs typeface="Times New Roman"/>
              </a:rPr>
              <a:t>в год); </a:t>
            </a: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5.</a:t>
            </a:r>
            <a:r>
              <a:rPr lang="ru-RU" sz="2400" b="1">
                <a:latin typeface="Times New Roman"/>
                <a:cs typeface="Times New Roman"/>
              </a:rPr>
              <a:t>НДПИ</a:t>
            </a:r>
            <a:r>
              <a:rPr lang="ru-RU" sz="2400">
                <a:latin typeface="Times New Roman"/>
                <a:cs typeface="Times New Roman"/>
              </a:rPr>
              <a:t> (дробление с </a:t>
            </a:r>
            <a:r>
              <a:rPr lang="ru-RU" sz="2400">
                <a:latin typeface="Times New Roman"/>
                <a:cs typeface="Times New Roman"/>
              </a:rPr>
              <a:t>целью занижения себестоимости полезного ископаемого).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41903" y="8320905"/>
            <a:ext cx="2807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(п. 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8 Рекомендаций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то и сколько заплатит при дроблении бизнеса? Выводы ВС по этому вопросу"/>
          <p:cNvSpPr>
            <a:spLocks noChangeArrowheads="1" noChangeAspect="1"/>
          </p:cNvSpPr>
          <p:nvPr/>
        </p:nvSpPr>
        <p:spPr bwMode="auto">
          <a:xfrm>
            <a:off x="82952" y="1144682"/>
            <a:ext cx="162519" cy="162519"/>
          </a:xfrm>
          <a:prstGeom prst="rect">
            <a:avLst/>
          </a:prstGeom>
          <a:noFill/>
        </p:spPr>
        <p:txBody>
          <a:bodyPr vert="horz" wrap="square" lIns="48756" tIns="24378" rIns="48756" bIns="24378" numCol="1" anchor="t" anchorCtr="0" compatLnSpc="1">
            <a:prstTxWarp prst="textNoShape"/>
          </a:bodyPr>
          <a:lstStyle/>
          <a:p>
            <a:pPr>
              <a:defRPr/>
            </a:pPr>
            <a:endParaRPr lang="ru-RU" sz="95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583155" y="2388643"/>
            <a:ext cx="117800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8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>
                <a:latin typeface="Times New Roman"/>
                <a:cs typeface="Times New Roman"/>
              </a:rPr>
              <a:t>Если </a:t>
            </a:r>
            <a:r>
              <a:rPr lang="ru-RU" sz="2800">
                <a:latin typeface="Times New Roman"/>
                <a:cs typeface="Times New Roman"/>
              </a:rPr>
              <a:t>налогоплательщик </a:t>
            </a:r>
            <a:r>
              <a:rPr lang="ru-RU" sz="2800" b="1">
                <a:latin typeface="Times New Roman"/>
                <a:cs typeface="Times New Roman"/>
              </a:rPr>
              <a:t>не отказался </a:t>
            </a:r>
            <a:r>
              <a:rPr lang="ru-RU" sz="2800">
                <a:latin typeface="Times New Roman"/>
                <a:cs typeface="Times New Roman"/>
              </a:rPr>
              <a:t>от дробления бизнеса за 2025 и 2026 годы </a:t>
            </a:r>
            <a:r>
              <a:rPr lang="ru-RU" sz="2800" b="1">
                <a:latin typeface="Times New Roman"/>
                <a:cs typeface="Times New Roman"/>
              </a:rPr>
              <a:t>до </a:t>
            </a:r>
            <a:r>
              <a:rPr lang="ru-RU" sz="2800" b="1">
                <a:latin typeface="Times New Roman"/>
                <a:cs typeface="Times New Roman"/>
              </a:rPr>
              <a:t>открытия выездной </a:t>
            </a:r>
            <a:r>
              <a:rPr lang="ru-RU" sz="2800" b="1">
                <a:latin typeface="Times New Roman"/>
                <a:cs typeface="Times New Roman"/>
              </a:rPr>
              <a:t>проверки </a:t>
            </a:r>
            <a:r>
              <a:rPr lang="ru-RU" sz="2800">
                <a:latin typeface="Times New Roman"/>
                <a:cs typeface="Times New Roman"/>
              </a:rPr>
              <a:t>за эти </a:t>
            </a:r>
            <a:r>
              <a:rPr lang="ru-RU" sz="2800">
                <a:latin typeface="Times New Roman"/>
                <a:cs typeface="Times New Roman"/>
              </a:rPr>
              <a:t>периоды - он </a:t>
            </a:r>
            <a:r>
              <a:rPr lang="ru-RU" sz="2800">
                <a:latin typeface="Times New Roman"/>
                <a:cs typeface="Times New Roman"/>
              </a:rPr>
              <a:t>может воспользоваться налоговой амнистией за периоды 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2022 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2023 годов </a:t>
            </a:r>
            <a:r>
              <a:rPr lang="ru-RU" sz="2800" b="1">
                <a:latin typeface="Times New Roman"/>
                <a:cs typeface="Times New Roman"/>
              </a:rPr>
              <a:t>при условии отказа от дробления бизнеса за 2024, 2025 и 2026 годы до вынесения решения по результатам такой проверки </a:t>
            </a:r>
            <a:r>
              <a:rPr lang="ru-RU" sz="2800">
                <a:latin typeface="Times New Roman"/>
                <a:cs typeface="Times New Roman"/>
              </a:rPr>
              <a:t>(</a:t>
            </a:r>
            <a:r>
              <a:rPr lang="ru-RU" sz="2800" b="1">
                <a:latin typeface="Times New Roman"/>
                <a:cs typeface="Times New Roman"/>
              </a:rPr>
              <a:t>путем подачи соответствующих уточненных налоговых деклараций и уплаты соответствующих налогов</a:t>
            </a:r>
            <a:r>
              <a:rPr lang="ru-RU" sz="2800">
                <a:latin typeface="Times New Roman"/>
                <a:cs typeface="Times New Roman"/>
              </a:rPr>
              <a:t>).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83155" y="495839"/>
            <a:ext cx="10089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Отказ от дробления после открытия выездной проверки за 2025 или 2026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годы</a:t>
            </a: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83155" y="6014529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(п. 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11 Рекомендаций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83155" y="6719373"/>
            <a:ext cx="11780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Причем даже при выполнении всех этих условий налогоплательщик 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НЕ будет 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освобожден от уплаты пеней и штрафов за периоды после 2023 года.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Но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самостоятельный отказ от дробления и доплата налогов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могут учесть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в качестве смягчающего обстоятельства при определении величины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санкций.</a:t>
            </a:r>
            <a:endParaRPr/>
          </a:p>
          <a:p>
            <a:pPr algn="just">
              <a:defRPr/>
            </a:pP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п. 12 Рекомендаций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ru-RU" sz="2400" i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Кто и сколько заплатит при дроблении бизнеса? Выводы ВС по этому вопросу"/>
          <p:cNvSpPr>
            <a:spLocks noChangeArrowheads="1" noChangeAspect="1"/>
          </p:cNvSpPr>
          <p:nvPr/>
        </p:nvSpPr>
        <p:spPr bwMode="auto">
          <a:xfrm>
            <a:off x="82952" y="1144682"/>
            <a:ext cx="162519" cy="162519"/>
          </a:xfrm>
          <a:prstGeom prst="rect">
            <a:avLst/>
          </a:prstGeom>
          <a:noFill/>
        </p:spPr>
        <p:txBody>
          <a:bodyPr vert="horz" wrap="square" lIns="48756" tIns="24378" rIns="48756" bIns="24378" numCol="1" anchor="t" anchorCtr="0" compatLnSpc="1">
            <a:prstTxWarp prst="textNoShape"/>
          </a:bodyPr>
          <a:lstStyle/>
          <a:p>
            <a:pPr>
              <a:defRPr/>
            </a:pPr>
            <a:endParaRPr lang="ru-RU" sz="950"/>
          </a:p>
        </p:txBody>
      </p:sp>
      <p:pic>
        <p:nvPicPr>
          <p:cNvPr id="6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728743" y="2132728"/>
            <a:ext cx="114613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М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атериалы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проверки могут передаваться в следственные органы </a:t>
            </a:r>
            <a:r>
              <a:rPr lang="ru-RU" sz="2800" b="1">
                <a:solidFill>
                  <a:srgbClr val="C00000"/>
                </a:solidFill>
                <a:latin typeface="Times New Roman"/>
                <a:cs typeface="Times New Roman"/>
              </a:rPr>
              <a:t>только после того, как соответствующее решение вступило в силу. </a:t>
            </a:r>
            <a:endParaRPr/>
          </a:p>
          <a:p>
            <a:pPr algn="just"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По амнистируемой задолженности такое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вступление в силу замораживается до подтверждения факта отказа от дробления по итогам ВНП за 2025-2026 годы или до 01.01.2030, если такие проверки не назначаются.</a:t>
            </a:r>
            <a:endParaRPr/>
          </a:p>
          <a:p>
            <a:pPr algn="just">
              <a:defRPr/>
            </a:pPr>
            <a:endParaRPr lang="ru-RU" sz="28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 b="1">
                <a:solidFill>
                  <a:srgbClr val="000000"/>
                </a:solidFill>
                <a:latin typeface="Times New Roman"/>
                <a:cs typeface="Times New Roman"/>
              </a:rPr>
              <a:t>Замороженные </a:t>
            </a:r>
            <a:r>
              <a:rPr lang="ru-RU" sz="2800" b="1">
                <a:solidFill>
                  <a:srgbClr val="000000"/>
                </a:solidFill>
                <a:latin typeface="Times New Roman"/>
                <a:cs typeface="Times New Roman"/>
              </a:rPr>
              <a:t>суммы не должны учитываться следственными органами при решении вопроса о том, подпадает ли недоимка под крупный (особо крупный) размер для целей </a:t>
            </a:r>
            <a:r>
              <a:rPr lang="ru-RU" sz="2800" b="1">
                <a:solidFill>
                  <a:srgbClr val="000000"/>
                </a:solidFill>
                <a:latin typeface="Times New Roman"/>
                <a:cs typeface="Times New Roman"/>
              </a:rPr>
              <a:t>УКРФ</a:t>
            </a:r>
            <a:r>
              <a:rPr lang="ru-RU" sz="2800" b="1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endParaRPr lang="ru-RU" sz="2800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 b="1">
                <a:solidFill>
                  <a:srgbClr val="000000"/>
                </a:solidFill>
                <a:latin typeface="Times New Roman"/>
                <a:cs typeface="Times New Roman"/>
              </a:rPr>
              <a:t>На налоговые </a:t>
            </a:r>
            <a:r>
              <a:rPr lang="ru-RU" sz="2800" b="1">
                <a:solidFill>
                  <a:srgbClr val="000000"/>
                </a:solidFill>
                <a:latin typeface="Times New Roman"/>
                <a:cs typeface="Times New Roman"/>
              </a:rPr>
              <a:t>органы возлагается обязанность прямо указывать эти суммы в сопроводительном письме при направлении материалов в следственные органы.</a:t>
            </a:r>
            <a:endParaRPr lang="ru-RU" sz="2800" b="1" i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28743" y="635197"/>
            <a:ext cx="795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Амнистия и уголовное наказание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28743" y="8031825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(п. 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22 Рекомендаций</a:t>
            </a:r>
            <a:r>
              <a:rPr lang="ru-RU" sz="2400" i="1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Судебная практика по дроблению бизнеса | Деловое обозрени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13003214" cy="9756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28147" y="0"/>
            <a:ext cx="13003214" cy="9756775"/>
          </a:xfrm>
          <a:prstGeom prst="rect">
            <a:avLst/>
          </a:prstGeom>
          <a:solidFill>
            <a:srgbClr val="9E0D1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56591" y="3192833"/>
            <a:ext cx="1109003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>
                <a:solidFill>
                  <a:schemeClr val="bg1"/>
                </a:solidFill>
                <a:latin typeface="Times New Roman"/>
                <a:cs typeface="Times New Roman"/>
              </a:rPr>
              <a:t>Критерии «дробления бизнеса» </a:t>
            </a:r>
            <a:r>
              <a:rPr lang="ru-RU" sz="5400" b="1">
                <a:solidFill>
                  <a:schemeClr val="bg1"/>
                </a:solidFill>
                <a:latin typeface="Times New Roman"/>
                <a:cs typeface="Times New Roman"/>
              </a:rPr>
              <a:t>требуют </a:t>
            </a:r>
            <a:r>
              <a:rPr lang="ru-RU" sz="5400" b="1">
                <a:solidFill>
                  <a:schemeClr val="bg1"/>
                </a:solidFill>
                <a:latin typeface="Times New Roman"/>
                <a:cs typeface="Times New Roman"/>
              </a:rPr>
              <a:t>оценки в каждом конкретном случае</a:t>
            </a:r>
            <a:r>
              <a:rPr lang="ru-RU" sz="4000" b="1">
                <a:solidFill>
                  <a:schemeClr val="bg1"/>
                </a:solidFill>
                <a:latin typeface="Times New Roman"/>
                <a:cs typeface="Times New Roman"/>
              </a:rPr>
              <a:t>, независимо от сферы предпринимательской деятельности. </a:t>
            </a:r>
            <a:endParaRPr lang="en-US" sz="40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265877" y="472226"/>
            <a:ext cx="836524" cy="1090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 bwMode="auto">
          <a:xfrm>
            <a:off x="445" y="7660447"/>
            <a:ext cx="13002768" cy="2096328"/>
          </a:xfrm>
          <a:prstGeom prst="rect">
            <a:avLst/>
          </a:prstGeom>
          <a:solidFill>
            <a:srgbClr val="9E0E11"/>
          </a:solidFill>
          <a:ln/>
        </p:spPr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71086" y="635197"/>
            <a:ext cx="1219006" cy="1588998"/>
          </a:xfrm>
          <a:prstGeom prst="rect">
            <a:avLst/>
          </a:prstGeom>
        </p:spPr>
      </p:pic>
      <p:sp>
        <p:nvSpPr>
          <p:cNvPr id="8" name="object 19"/>
          <p:cNvSpPr txBox="1"/>
          <p:nvPr/>
        </p:nvSpPr>
        <p:spPr bwMode="auto">
          <a:xfrm>
            <a:off x="-131295" y="847045"/>
            <a:ext cx="10559859" cy="903509"/>
          </a:xfrm>
          <a:prstGeom prst="rect">
            <a:avLst/>
          </a:prstGeom>
        </p:spPr>
        <p:txBody>
          <a:bodyPr vert="horz" wrap="square" lIns="0" tIns="7803" rIns="0" bIns="0" rtlCol="0" anchor="ctr">
            <a:sp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14">
              <a:lnSpc>
                <a:spcPct val="150000"/>
              </a:lnSpc>
              <a:spcBef>
                <a:spcPts val="61"/>
              </a:spcBef>
              <a:defRPr/>
            </a:pPr>
            <a:r>
              <a:rPr lang="ru-RU" sz="3900" b="1" spc="33">
                <a:solidFill>
                  <a:srgbClr val="C00000"/>
                </a:solidFill>
                <a:latin typeface="Arial"/>
                <a:cs typeface="Arial"/>
              </a:rPr>
              <a:t>Презентация в </a:t>
            </a:r>
            <a:r>
              <a:rPr lang="en-US" sz="3900" b="1" spc="33">
                <a:solidFill>
                  <a:srgbClr val="C00000"/>
                </a:solidFill>
                <a:latin typeface="Arial"/>
                <a:cs typeface="Arial"/>
              </a:rPr>
              <a:t>Telegram-</a:t>
            </a:r>
            <a:r>
              <a:rPr lang="ru-RU" sz="3900" b="1" spc="33">
                <a:solidFill>
                  <a:srgbClr val="C00000"/>
                </a:solidFill>
                <a:latin typeface="Arial"/>
                <a:cs typeface="Arial"/>
              </a:rPr>
              <a:t>канале </a:t>
            </a:r>
            <a:endParaRPr lang="ru-RU" sz="3900" b="1" spc="33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9" name="Google Shape;163;p22">
            <a:hlinkClick r:id="rId3"/>
          </p:cNvPr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243000" y="3015768"/>
            <a:ext cx="2125438" cy="21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 bwMode="auto">
          <a:xfrm>
            <a:off x="6413676" y="5386277"/>
            <a:ext cx="2185214" cy="331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50">
                <a:solidFill>
                  <a:srgbClr val="7E171B"/>
                </a:solidFill>
                <a:latin typeface="Roboto"/>
                <a:ea typeface="Roboto"/>
              </a:rPr>
              <a:t>https://clck.ru/3ELP6y</a:t>
            </a:r>
            <a:endParaRPr lang="ru-RU" sz="1550">
              <a:solidFill>
                <a:srgbClr val="7E171B"/>
              </a:solidFill>
              <a:latin typeface="Roboto"/>
              <a:ea typeface="Roboto"/>
            </a:endParaRPr>
          </a:p>
        </p:txBody>
      </p:sp>
      <p:sp>
        <p:nvSpPr>
          <p:cNvPr id="12" name="object 14"/>
          <p:cNvSpPr txBox="1"/>
          <p:nvPr/>
        </p:nvSpPr>
        <p:spPr bwMode="auto">
          <a:xfrm>
            <a:off x="515429" y="8642959"/>
            <a:ext cx="3580581" cy="285707"/>
          </a:xfrm>
          <a:prstGeom prst="rect">
            <a:avLst/>
          </a:prstGeom>
        </p:spPr>
        <p:txBody>
          <a:bodyPr vert="horz" wrap="square" lIns="0" tIns="8624" rIns="0" bIns="0" rtlCol="0">
            <a:spAutoFit/>
          </a:bodyPr>
          <a:lstStyle/>
          <a:p>
            <a:pPr marL="8214">
              <a:spcBef>
                <a:spcPts val="68"/>
              </a:spcBef>
              <a:defRPr/>
            </a:pPr>
            <a:r>
              <a:rPr lang="ru-RU" b="1">
                <a:solidFill>
                  <a:schemeClr val="bg1"/>
                </a:solidFill>
                <a:latin typeface="Calibri"/>
                <a:cs typeface="Calibri"/>
              </a:rPr>
              <a:t>«ПРАВОВЕСТ Аудит» - 13 и 21 </a:t>
            </a:r>
            <a:r>
              <a:rPr lang="en-US" b="1">
                <a:solidFill>
                  <a:schemeClr val="bg1"/>
                </a:solidFill>
                <a:latin typeface="Calibri"/>
                <a:cs typeface="Calibri"/>
              </a:rPr>
              <a:t>RAEX</a:t>
            </a:r>
            <a:endParaRPr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14"/>
          <p:cNvSpPr txBox="1"/>
          <p:nvPr/>
        </p:nvSpPr>
        <p:spPr bwMode="auto">
          <a:xfrm>
            <a:off x="5148634" y="8606885"/>
            <a:ext cx="1987163" cy="285707"/>
          </a:xfrm>
          <a:prstGeom prst="rect">
            <a:avLst/>
          </a:prstGeom>
        </p:spPr>
        <p:txBody>
          <a:bodyPr vert="horz" wrap="square" lIns="0" tIns="8624" rIns="0" bIns="0" rtlCol="0">
            <a:spAutoFit/>
          </a:bodyPr>
          <a:lstStyle/>
          <a:p>
            <a:pPr marL="8214">
              <a:spcBef>
                <a:spcPts val="68"/>
              </a:spcBef>
              <a:defRPr/>
            </a:pP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+7</a:t>
            </a:r>
            <a:r>
              <a:rPr b="1" spc="-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968</a:t>
            </a:r>
            <a:r>
              <a:rPr b="1" spc="-2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923</a:t>
            </a:r>
            <a:r>
              <a:rPr b="1" spc="-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09</a:t>
            </a:r>
            <a:r>
              <a:rPr b="1" spc="-2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16">
                <a:solidFill>
                  <a:schemeClr val="bg1"/>
                </a:solidFill>
                <a:latin typeface="Calibri"/>
                <a:cs typeface="Calibri"/>
              </a:rPr>
              <a:t>81</a:t>
            </a:r>
            <a:endParaRPr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5"/>
          <p:cNvSpPr txBox="1"/>
          <p:nvPr/>
        </p:nvSpPr>
        <p:spPr bwMode="auto">
          <a:xfrm>
            <a:off x="5148634" y="8988660"/>
            <a:ext cx="1623826" cy="285707"/>
          </a:xfrm>
          <a:prstGeom prst="rect">
            <a:avLst/>
          </a:prstGeom>
        </p:spPr>
        <p:txBody>
          <a:bodyPr vert="horz" wrap="square" lIns="0" tIns="8624" rIns="0" bIns="0" rtlCol="0">
            <a:spAutoFit/>
          </a:bodyPr>
          <a:lstStyle/>
          <a:p>
            <a:pPr marL="8214">
              <a:spcBef>
                <a:spcPts val="68"/>
              </a:spcBef>
              <a:defRPr/>
            </a:pP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+7</a:t>
            </a:r>
            <a:r>
              <a:rPr b="1" spc="-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495</a:t>
            </a:r>
            <a:r>
              <a:rPr b="1" spc="-2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134</a:t>
            </a:r>
            <a:r>
              <a:rPr b="1" spc="-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>
                <a:solidFill>
                  <a:schemeClr val="bg1"/>
                </a:solidFill>
                <a:latin typeface="Calibri"/>
                <a:cs typeface="Calibri"/>
              </a:rPr>
              <a:t>32</a:t>
            </a:r>
            <a:r>
              <a:rPr b="1" spc="-1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b="1" spc="-16">
                <a:solidFill>
                  <a:schemeClr val="bg1"/>
                </a:solidFill>
                <a:latin typeface="Calibri"/>
                <a:cs typeface="Calibri"/>
              </a:rPr>
              <a:t>23</a:t>
            </a:r>
            <a:endParaRPr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object 16"/>
          <p:cNvSpPr txBox="1"/>
          <p:nvPr/>
        </p:nvSpPr>
        <p:spPr bwMode="auto">
          <a:xfrm>
            <a:off x="7645353" y="8613885"/>
            <a:ext cx="1996141" cy="285707"/>
          </a:xfrm>
          <a:prstGeom prst="rect">
            <a:avLst/>
          </a:prstGeom>
        </p:spPr>
        <p:txBody>
          <a:bodyPr vert="horz" wrap="square" lIns="0" tIns="8624" rIns="0" bIns="0" rtlCol="0">
            <a:spAutoFit/>
          </a:bodyPr>
          <a:lstStyle/>
          <a:p>
            <a:pPr marL="8214">
              <a:spcBef>
                <a:spcPts val="68"/>
              </a:spcBef>
              <a:defRPr/>
            </a:pPr>
            <a:r>
              <a:rPr b="1" spc="-7">
                <a:solidFill>
                  <a:schemeClr val="bg1"/>
                </a:solidFill>
                <a:latin typeface="Calibri"/>
                <a:cs typeface="Calibri"/>
              </a:rPr>
              <a:t>pravovest-audit.ru</a:t>
            </a:r>
            <a:endParaRPr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object 17"/>
          <p:cNvSpPr txBox="1"/>
          <p:nvPr/>
        </p:nvSpPr>
        <p:spPr bwMode="auto">
          <a:xfrm>
            <a:off x="9871673" y="8607979"/>
            <a:ext cx="2901360" cy="285707"/>
          </a:xfrm>
          <a:prstGeom prst="rect">
            <a:avLst/>
          </a:prstGeom>
        </p:spPr>
        <p:txBody>
          <a:bodyPr vert="horz" wrap="square" lIns="0" tIns="8624" rIns="0" bIns="0" rtlCol="0">
            <a:spAutoFit/>
          </a:bodyPr>
          <a:lstStyle/>
          <a:p>
            <a:pPr marL="8214">
              <a:spcBef>
                <a:spcPts val="68"/>
              </a:spcBef>
              <a:defRPr/>
            </a:pPr>
            <a:r>
              <a:rPr b="1" spc="-7">
                <a:solidFill>
                  <a:schemeClr val="bg1"/>
                </a:solidFill>
                <a:latin typeface="Calibri"/>
                <a:cs typeface="Calibri"/>
              </a:rPr>
              <a:t>admin@pravovest-audit.ru</a:t>
            </a:r>
            <a:endParaRPr b="1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36538" y="2907084"/>
            <a:ext cx="2383125" cy="238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5366" y="3334327"/>
            <a:ext cx="2194191" cy="2790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8"/>
          <p:cNvPicPr>
            <a:picLocks noChangeAspect="1" noChangeArrowheads="1"/>
          </p:cNvPicPr>
          <p:nvPr/>
        </p:nvPicPr>
        <p:blipFill>
          <a:blip r:embed="rId3"/>
          <a:srcRect l="49469" t="0" r="0" b="0"/>
          <a:stretch/>
        </p:blipFill>
        <p:spPr bwMode="auto">
          <a:xfrm>
            <a:off x="-37330" y="1067798"/>
            <a:ext cx="3840915" cy="7323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602903" y="294136"/>
            <a:ext cx="95893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7392">
              <a:defRPr/>
            </a:pPr>
            <a:r>
              <a:rPr lang="ru-RU" sz="4300" b="1">
                <a:solidFill>
                  <a:srgbClr val="C00000"/>
                </a:solidFill>
                <a:latin typeface="Times New Roman"/>
                <a:ea typeface="Roboto"/>
                <a:cs typeface="Times New Roman"/>
              </a:rPr>
              <a:t>Налоговая </a:t>
            </a:r>
            <a:r>
              <a:rPr lang="ru-RU" sz="4300" b="1">
                <a:solidFill>
                  <a:srgbClr val="C00000"/>
                </a:solidFill>
                <a:latin typeface="Times New Roman"/>
                <a:ea typeface="Roboto"/>
                <a:cs typeface="Times New Roman"/>
              </a:rPr>
              <a:t>амнистия: в чем риски</a:t>
            </a:r>
            <a:endParaRPr sz="8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1641" y="6485920"/>
            <a:ext cx="649996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Вадим Чимидов</a:t>
            </a:r>
            <a:endParaRPr sz="2000"/>
          </a:p>
          <a:p>
            <a:pPr algn="l">
              <a:defRPr/>
            </a:pPr>
            <a:r>
              <a:rPr lang="ru-RU" sz="2000">
                <a:solidFill>
                  <a:prstClr val="black"/>
                </a:solidFill>
                <a:latin typeface="Roboto"/>
                <a:ea typeface="Roboto"/>
                <a:cs typeface="Arial"/>
              </a:rPr>
              <a:t>Советник государственной гражданской службы РФ II класса, руководитель налоговой практики и арбитражных споров АКГ«Правовест Аудит»</a:t>
            </a:r>
            <a:endParaRPr sz="20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02352" y="3334327"/>
            <a:ext cx="2128433" cy="21714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7645721" y="5933331"/>
            <a:ext cx="2441694" cy="370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E8927C">
                    <a:lumMod val="50000"/>
                  </a:srgbClr>
                </a:solidFill>
                <a:latin typeface="Roboto"/>
                <a:ea typeface="Roboto"/>
                <a:cs typeface="Arial"/>
              </a:rPr>
              <a:t>https://clck.ru/3CkdNL</a:t>
            </a:r>
            <a:endParaRPr sz="800"/>
          </a:p>
        </p:txBody>
      </p:sp>
      <p:pic>
        <p:nvPicPr>
          <p:cNvPr id="10" name="Image 1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11452" y="394649"/>
            <a:ext cx="929340" cy="1211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837802" y="7310949"/>
            <a:ext cx="64992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70C0"/>
                </a:solidFill>
              </a:rPr>
              <a:t>https://companies.rbc.ru/news/uFRSTphtyN/nalogovaya-amnistiya-2025-v-chem-riski/</a:t>
            </a:r>
            <a:endParaRPr lang="ru-RU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Shape 2" descr="Яндекс.Дзен — Википедия"/>
          <p:cNvSpPr>
            <a:spLocks noChangeArrowheads="1" noChangeAspect="1"/>
          </p:cNvSpPr>
          <p:nvPr/>
        </p:nvSpPr>
        <p:spPr bwMode="auto">
          <a:xfrm>
            <a:off x="3360375" y="2503847"/>
            <a:ext cx="184480" cy="184480"/>
          </a:xfrm>
          <a:prstGeom prst="rect">
            <a:avLst/>
          </a:prstGeom>
          <a:noFill/>
        </p:spPr>
        <p:txBody>
          <a:bodyPr lIns="55337" tIns="27669" rIns="55337" bIns="27669"/>
          <a:lstStyle/>
          <a:p>
            <a:pPr defTabSz="487421">
              <a:defRPr/>
            </a:pPr>
            <a:endParaRPr lang="ru-RU" sz="105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761832" y="4890236"/>
            <a:ext cx="184731" cy="257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7421">
              <a:defRPr/>
            </a:pPr>
            <a:endParaRPr lang="ru-RU" sz="105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966437" y="8952412"/>
            <a:ext cx="8561994" cy="37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7421">
              <a:defRPr/>
            </a:pPr>
            <a:r>
              <a:rPr lang="ru-RU" sz="1800">
                <a:solidFill>
                  <a:prstClr val="black"/>
                </a:solidFill>
                <a:latin typeface="Calibri"/>
                <a:cs typeface="Arial"/>
              </a:rPr>
              <a:t>*Вся информация по тел.:        8 (968) 923-09-81 admin@pravovest-audit.ru</a:t>
            </a:r>
            <a:endParaRPr sz="95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01383" name="Рисунок 13" descr="Icons Phone Round · Free vector graphic on Pixabay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34859" y="9034286"/>
            <a:ext cx="204787" cy="206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#вместесильнее"/>
          <p:cNvSpPr txBox="1"/>
          <p:nvPr/>
        </p:nvSpPr>
        <p:spPr bwMode="auto">
          <a:xfrm>
            <a:off x="9844243" y="5712264"/>
            <a:ext cx="1665395" cy="236855"/>
          </a:xfrm>
          <a:prstGeom prst="rect">
            <a:avLst/>
          </a:prstGeom>
          <a:ln w="12700">
            <a:miter lim="400000"/>
          </a:ln>
        </p:spPr>
        <p:txBody>
          <a:bodyPr lIns="26985" tIns="26985" rIns="26985" bIns="26985">
            <a:spAutoFit/>
          </a:bodyPr>
          <a:lstStyle>
            <a:lvl1pPr algn="r">
              <a:defRPr b="0">
                <a:solidFill>
                  <a:srgbClr val="D1A37D"/>
                </a:solidFill>
                <a:latin typeface="Circe"/>
                <a:ea typeface="Circe"/>
                <a:cs typeface="Circe"/>
              </a:defRPr>
            </a:lvl1pPr>
          </a:lstStyle>
          <a:p>
            <a:pPr algn="ctr" defTabSz="310304">
              <a:defRPr/>
            </a:pPr>
            <a:endParaRPr sz="1200">
              <a:solidFill>
                <a:prstClr val="black"/>
              </a:solidFill>
              <a:latin typeface="FuturaBookC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5952" y="-127672"/>
            <a:ext cx="11253477" cy="2723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7421">
              <a:defRPr/>
            </a:pPr>
            <a:endParaRPr lang="en-US" sz="3150">
              <a:solidFill>
                <a:srgbClr val="C00000"/>
              </a:solidFill>
              <a:latin typeface="Calibri"/>
              <a:cs typeface="Roboto"/>
            </a:endParaRPr>
          </a:p>
          <a:p>
            <a:pPr defTabSz="487421">
              <a:defRPr/>
            </a:pPr>
            <a:endParaRPr lang="en-US" sz="1050">
              <a:solidFill>
                <a:srgbClr val="C00000"/>
              </a:solidFill>
              <a:latin typeface="Calibri"/>
              <a:cs typeface="Roboto"/>
            </a:endParaRPr>
          </a:p>
          <a:p>
            <a:pPr defTabSz="487421">
              <a:defRPr/>
            </a:pPr>
            <a:r>
              <a:rPr lang="ru-RU" sz="4300" b="1">
                <a:solidFill>
                  <a:srgbClr val="C00000"/>
                </a:solidFill>
                <a:latin typeface="Times New Roman"/>
                <a:ea typeface="Roboto"/>
                <a:cs typeface="Times New Roman"/>
              </a:rPr>
              <a:t>ГАЙД ПО РИСКАМ 2024-2025: </a:t>
            </a:r>
            <a:endParaRPr/>
          </a:p>
          <a:p>
            <a:pPr defTabSz="487421">
              <a:defRPr/>
            </a:pPr>
            <a:r>
              <a:rPr lang="ru-RU" sz="4300" b="1">
                <a:latin typeface="Times New Roman"/>
                <a:ea typeface="Roboto"/>
                <a:cs typeface="Times New Roman"/>
              </a:rPr>
              <a:t>как не потерять деньги и </a:t>
            </a:r>
            <a:endParaRPr/>
          </a:p>
          <a:p>
            <a:pPr defTabSz="487421">
              <a:defRPr/>
            </a:pPr>
            <a:r>
              <a:rPr lang="ru-RU" sz="4300" b="1">
                <a:latin typeface="Times New Roman"/>
                <a:ea typeface="Roboto"/>
                <a:cs typeface="Times New Roman"/>
              </a:rPr>
              <a:t>быть уверенным!?</a:t>
            </a:r>
            <a:endParaRPr sz="950" b="1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609323" y="6319457"/>
            <a:ext cx="2352222" cy="30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5794">
              <a:defRPr/>
            </a:pPr>
            <a:r>
              <a:rPr lang="en-US" sz="1400">
                <a:solidFill>
                  <a:srgbClr val="E8927C">
                    <a:lumMod val="50000"/>
                  </a:srgbClr>
                </a:solidFill>
                <a:latin typeface="Calibri"/>
                <a:cs typeface="Arial"/>
              </a:rPr>
              <a:t>https://clck.ru/3DEZwc</a:t>
            </a:r>
            <a:endParaRPr lang="ru-RU" sz="1400">
              <a:solidFill>
                <a:srgbClr val="E8927C">
                  <a:lumMod val="50000"/>
                </a:srgbClr>
              </a:solidFill>
              <a:latin typeface="Calibri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0" t="1" r="0" b="751"/>
          <a:stretch/>
        </p:blipFill>
        <p:spPr bwMode="auto">
          <a:xfrm>
            <a:off x="519469" y="3602485"/>
            <a:ext cx="2169809" cy="2553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Google Shape;165;p8"/>
          <p:cNvSpPr txBox="1"/>
          <p:nvPr/>
        </p:nvSpPr>
        <p:spPr bwMode="auto">
          <a:xfrm flipH="1">
            <a:off x="509510" y="6393131"/>
            <a:ext cx="5822294" cy="10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791" tIns="26388" rIns="52791" bIns="26388" anchor="ctr" anchorCtr="0">
            <a:spAutoFit/>
          </a:bodyPr>
          <a:lstStyle/>
          <a:p>
            <a:pPr defTabSz="487527">
              <a:defRPr/>
            </a:pPr>
            <a:r>
              <a:rPr lang="ru-RU" sz="225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Наталья Наталюк</a:t>
            </a:r>
            <a:endParaRPr sz="950">
              <a:solidFill>
                <a:prstClr val="black"/>
              </a:solidFill>
              <a:latin typeface="Calibri"/>
              <a:cs typeface="Arial"/>
            </a:endParaRPr>
          </a:p>
          <a:p>
            <a:pPr defTabSz="487527">
              <a:defRPr/>
            </a:pPr>
            <a:r>
              <a:rPr lang="ru-RU" sz="1450">
                <a:solidFill>
                  <a:prstClr val="black"/>
                </a:solidFill>
                <a:latin typeface="Roboto"/>
                <a:ea typeface="Roboto"/>
                <a:cs typeface="Arial"/>
              </a:rPr>
              <a:t>Советник налоговой службы РФ II ранга, </a:t>
            </a:r>
            <a:endParaRPr/>
          </a:p>
          <a:p>
            <a:pPr defTabSz="487527">
              <a:defRPr/>
            </a:pPr>
            <a:r>
              <a:rPr lang="ru-RU" sz="1450">
                <a:solidFill>
                  <a:prstClr val="black"/>
                </a:solidFill>
                <a:latin typeface="Roboto"/>
                <a:ea typeface="Roboto"/>
                <a:cs typeface="Arial"/>
              </a:rPr>
              <a:t>ведущий юрист по налоговым и гражданско-правовым спорам АКГ «Правовест Аудит»</a:t>
            </a:r>
            <a:endParaRPr sz="95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20" name="Рисунок 8"/>
          <p:cNvPicPr>
            <a:picLocks noChangeAspect="1" noChangeArrowheads="1"/>
          </p:cNvPicPr>
          <p:nvPr/>
        </p:nvPicPr>
        <p:blipFill>
          <a:blip r:embed="rId4"/>
          <a:srcRect l="49469" t="0" r="0" b="0"/>
          <a:stretch/>
        </p:blipFill>
        <p:spPr bwMode="auto">
          <a:xfrm>
            <a:off x="73580" y="267983"/>
            <a:ext cx="3841029" cy="73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09323" y="3633927"/>
            <a:ext cx="1984545" cy="1944855"/>
          </a:xfrm>
          <a:prstGeom prst="rect">
            <a:avLst/>
          </a:prstGeom>
        </p:spPr>
      </p:pic>
      <p:pic>
        <p:nvPicPr>
          <p:cNvPr id="22" name="Image 0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8"/>
          <p:cNvPicPr>
            <a:picLocks noChangeAspect="1" noChangeArrowheads="1"/>
          </p:cNvPicPr>
          <p:nvPr/>
        </p:nvPicPr>
        <p:blipFill>
          <a:blip r:embed="rId2"/>
          <a:srcRect l="49469" t="0" r="0" b="0"/>
          <a:stretch/>
        </p:blipFill>
        <p:spPr bwMode="auto">
          <a:xfrm>
            <a:off x="-24761" y="5974003"/>
            <a:ext cx="1845187" cy="261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https://avatars.mds.yandex.net/i?id=d3351c7c3311f9066cfeb125c6d6ffd1_l-5288037-images-thumbs&amp;n=13"/>
          <p:cNvPicPr/>
          <p:nvPr/>
        </p:nvPicPr>
        <p:blipFill>
          <a:blip r:embed="rId3">
            <a:alphaModFix/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/>
        </p:blipFill>
        <p:spPr bwMode="auto">
          <a:xfrm>
            <a:off x="3044261" y="3354063"/>
            <a:ext cx="7659263" cy="239310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63" name="Google Shape;163;p8"/>
          <p:cNvSpPr txBox="1"/>
          <p:nvPr/>
        </p:nvSpPr>
        <p:spPr bwMode="auto">
          <a:xfrm>
            <a:off x="3088321" y="3765714"/>
            <a:ext cx="7615204" cy="142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791" tIns="26388" rIns="52791" bIns="26388" anchor="ctr" anchorCtr="0">
            <a:spAutoFit/>
          </a:bodyPr>
          <a:lstStyle/>
          <a:p>
            <a:pPr defTabSz="355794">
              <a:defRPr/>
            </a:pPr>
            <a:r>
              <a:rPr lang="ru-RU" sz="2900">
                <a:solidFill>
                  <a:srgbClr val="FFFFFF"/>
                </a:solidFill>
                <a:latin typeface="Roboto"/>
                <a:ea typeface="Roboto"/>
                <a:cs typeface="Roboto Medium"/>
              </a:rPr>
              <a:t>Круглый стол(онлайн-формат)</a:t>
            </a:r>
            <a:endParaRPr sz="2050"/>
          </a:p>
          <a:p>
            <a:pPr defTabSz="355794">
              <a:defRPr/>
            </a:pPr>
            <a:endParaRPr lang="en-US" sz="2900">
              <a:solidFill>
                <a:srgbClr val="FFFFFF"/>
              </a:solidFill>
              <a:latin typeface="Roboto"/>
              <a:ea typeface="Roboto"/>
              <a:cs typeface="Roboto Medium"/>
            </a:endParaRPr>
          </a:p>
          <a:p>
            <a:pPr defTabSz="355794">
              <a:defRPr/>
            </a:pPr>
            <a:r>
              <a:rPr lang="ru-RU" sz="3150">
                <a:solidFill>
                  <a:srgbClr val="FFFFFF"/>
                </a:solidFill>
                <a:latin typeface="Roboto"/>
                <a:ea typeface="Roboto"/>
                <a:cs typeface="Roboto Medium"/>
              </a:rPr>
              <a:t>НДС при УСН в 2025 году</a:t>
            </a:r>
            <a:endParaRPr sz="800">
              <a:latin typeface="Roboto"/>
              <a:ea typeface="Roboto"/>
            </a:endParaRPr>
          </a:p>
        </p:txBody>
      </p:sp>
      <p:sp>
        <p:nvSpPr>
          <p:cNvPr id="165" name="Google Shape;165;p8"/>
          <p:cNvSpPr txBox="1"/>
          <p:nvPr/>
        </p:nvSpPr>
        <p:spPr bwMode="auto">
          <a:xfrm flipH="1">
            <a:off x="655732" y="6019934"/>
            <a:ext cx="9177891" cy="123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791" tIns="26388" rIns="52791" bIns="26388" anchor="ctr" anchorCtr="0">
            <a:spAutoFit/>
          </a:bodyPr>
          <a:lstStyle/>
          <a:p>
            <a:pPr lvl="0" algn="l">
              <a:defRPr/>
            </a:pPr>
            <a:r>
              <a:rPr lang="ru-RU" sz="2250">
                <a:solidFill>
                  <a:srgbClr val="7E171B"/>
                </a:solidFill>
                <a:latin typeface="Roboto"/>
                <a:ea typeface="Roboto"/>
              </a:rPr>
              <a:t>Варламова Виктория</a:t>
            </a:r>
            <a:endParaRPr sz="2050"/>
          </a:p>
          <a:p>
            <a:pPr lvl="0" algn="l">
              <a:defRPr/>
            </a:pPr>
            <a:r>
              <a:rPr lang="ru-RU" sz="1800">
                <a:latin typeface="Roboto"/>
                <a:ea typeface="Roboto"/>
              </a:rPr>
              <a:t>Советник налоговой службы II ранга, руководитель отдела консалтинга, главный эксперт по бухучету и налогообложению «Правовест Аудит», аттестованный аудитор</a:t>
            </a:r>
            <a:endParaRPr sz="2050"/>
          </a:p>
        </p:txBody>
      </p:sp>
      <p:pic>
        <p:nvPicPr>
          <p:cNvPr id="12" name="Image 1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52654" y="1560709"/>
            <a:ext cx="1375778" cy="17933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3628" t="4660" r="771" b="20245"/>
          <a:stretch/>
        </p:blipFill>
        <p:spPr bwMode="auto">
          <a:xfrm>
            <a:off x="139996" y="2999735"/>
            <a:ext cx="2818727" cy="275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Google Shape;162;p8" descr="https://avatars.mds.yandex.net/i?id=d3351c7c3311f9066cfeb125c6d6ffd1_l-5288037-images-thumbs&amp;n=13"/>
          <p:cNvPicPr/>
          <p:nvPr/>
        </p:nvPicPr>
        <p:blipFill>
          <a:blip r:embed="rId3">
            <a:alphaModFix/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/>
        </p:blipFill>
        <p:spPr bwMode="auto">
          <a:xfrm>
            <a:off x="3088320" y="2139245"/>
            <a:ext cx="5354273" cy="101996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3174183" y="2345347"/>
            <a:ext cx="4376519" cy="578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55794">
              <a:defRPr/>
            </a:pPr>
            <a:r>
              <a:rPr lang="ru-RU" sz="3150">
                <a:solidFill>
                  <a:srgbClr val="FFFFFF"/>
                </a:solidFill>
                <a:latin typeface="Roboto"/>
                <a:ea typeface="Roboto"/>
                <a:cs typeface="Roboto Medium"/>
              </a:rPr>
              <a:t>13 ноября,11:00-12:30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552086" y="7376582"/>
            <a:ext cx="3158237" cy="292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>
                <a:solidFill>
                  <a:srgbClr val="7E171B"/>
                </a:solidFill>
                <a:latin typeface="Roboto"/>
                <a:ea typeface="Roboto"/>
              </a:rPr>
              <a:t>https://clck.ru/3EK56X?clckid=ec79d92c</a:t>
            </a:r>
            <a:endParaRPr lang="ru-RU" sz="1300">
              <a:solidFill>
                <a:srgbClr val="7E171B"/>
              </a:solidFill>
              <a:latin typeface="Roboto"/>
              <a:ea typeface="Roboto"/>
            </a:endParaRPr>
          </a:p>
        </p:txBody>
      </p:sp>
      <p:pic>
        <p:nvPicPr>
          <p:cNvPr id="14" name="Рисунок 8"/>
          <p:cNvPicPr>
            <a:picLocks noChangeAspect="1" noChangeArrowheads="1"/>
          </p:cNvPicPr>
          <p:nvPr/>
        </p:nvPicPr>
        <p:blipFill>
          <a:blip r:embed="rId6"/>
          <a:srcRect l="49469" t="0" r="0" b="0"/>
          <a:stretch/>
        </p:blipFill>
        <p:spPr bwMode="auto">
          <a:xfrm>
            <a:off x="65480" y="1268123"/>
            <a:ext cx="3841029" cy="73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725898" y="5397625"/>
            <a:ext cx="1845242" cy="1772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026" name="Picture 2" descr="Бумага отчет красная ручка рабочее место офис | Премиум Фото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13003213" cy="97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 bwMode="auto">
          <a:xfrm>
            <a:off x="0" y="0"/>
            <a:ext cx="9694985" cy="9756775"/>
          </a:xfrm>
          <a:prstGeom prst="rect">
            <a:avLst/>
          </a:prstGeom>
          <a:solidFill>
            <a:srgbClr val="9E0D1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8" name="Text 2"/>
          <p:cNvSpPr/>
          <p:nvPr/>
        </p:nvSpPr>
        <p:spPr bwMode="auto">
          <a:xfrm>
            <a:off x="246185" y="3372836"/>
            <a:ext cx="8702559" cy="1084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200"/>
              </a:lnSpc>
              <a:defRPr/>
            </a:pPr>
            <a:r>
              <a:rPr lang="ru-RU" sz="6000" b="1">
                <a:solidFill>
                  <a:schemeClr val="bg1"/>
                </a:solidFill>
              </a:rPr>
              <a:t>Кто ответит за налоговые ошибки бизнеса</a:t>
            </a:r>
            <a:r>
              <a:rPr lang="en-US" sz="6000" b="1">
                <a:solidFill>
                  <a:schemeClr val="bg1"/>
                </a:solidFill>
              </a:rPr>
              <a:t>?</a:t>
            </a:r>
            <a:endParaRPr lang="ru-RU" sz="6100" b="1">
              <a:solidFill>
                <a:schemeClr val="bg1"/>
              </a:solidFill>
            </a:endParaRPr>
          </a:p>
        </p:txBody>
      </p:sp>
      <p:pic>
        <p:nvPicPr>
          <p:cNvPr id="6" name="Image 16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37369" y="635197"/>
            <a:ext cx="852722" cy="1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812672" y="635197"/>
            <a:ext cx="10031173" cy="1151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4000" b="1">
                <a:solidFill>
                  <a:srgbClr val="222222"/>
                </a:solidFill>
                <a:latin typeface="Times New Roman"/>
                <a:ea typeface="Graphik RBC LC Bold"/>
                <a:cs typeface="Times New Roman"/>
              </a:rPr>
              <a:t>РОСТ РИСКОВ СУБСИДИАРНОЙ ОТВЕТСТВЕННОСТИ</a:t>
            </a:r>
            <a:endParaRPr lang="en-US" sz="4000" b="1">
              <a:latin typeface="Times New Roman"/>
              <a:cs typeface="Times New Roman"/>
            </a:endParaRPr>
          </a:p>
        </p:txBody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6311" y="5970865"/>
            <a:ext cx="10983784" cy="12703"/>
          </a:xfrm>
          <a:prstGeom prst="rect">
            <a:avLst/>
          </a:prstGeom>
        </p:spPr>
      </p:pic>
      <p:pic>
        <p:nvPicPr>
          <p:cNvPr id="5" name="Image 2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6311" y="4992660"/>
            <a:ext cx="10983784" cy="12703"/>
          </a:xfrm>
          <a:prstGeom prst="rect">
            <a:avLst/>
          </a:prstGeom>
        </p:spPr>
      </p:pic>
      <p:pic>
        <p:nvPicPr>
          <p:cNvPr id="6" name="Image 3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6311" y="4065270"/>
            <a:ext cx="10983784" cy="12703"/>
          </a:xfrm>
          <a:prstGeom prst="rect">
            <a:avLst/>
          </a:prstGeom>
        </p:spPr>
      </p:pic>
      <p:pic>
        <p:nvPicPr>
          <p:cNvPr id="7" name="Image 4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5371" y="7895517"/>
            <a:ext cx="11364724" cy="12703"/>
          </a:xfrm>
          <a:prstGeom prst="rect">
            <a:avLst/>
          </a:prstGeom>
        </p:spPr>
      </p:pic>
      <p:pic>
        <p:nvPicPr>
          <p:cNvPr id="8" name="Image 5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5371" y="8530715"/>
            <a:ext cx="11364724" cy="12703"/>
          </a:xfrm>
          <a:prstGeom prst="rect">
            <a:avLst/>
          </a:prstGeom>
        </p:spPr>
      </p:pic>
      <p:pic>
        <p:nvPicPr>
          <p:cNvPr id="9" name="Image 6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06311" y="6987183"/>
            <a:ext cx="10983784" cy="12703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 bwMode="auto">
          <a:xfrm>
            <a:off x="825371" y="6796623"/>
            <a:ext cx="613737" cy="474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600">
                <a:solidFill>
                  <a:srgbClr val="58585D"/>
                </a:solidFill>
                <a:latin typeface="Graphik RBC LC Regular"/>
                <a:ea typeface="Graphik RBC LC Regular"/>
                <a:cs typeface="Graphik RBC LC Regular"/>
              </a:rPr>
              <a:t>3000</a:t>
            </a:r>
            <a:endParaRPr lang="en-US" sz="1600"/>
          </a:p>
        </p:txBody>
      </p:sp>
      <p:sp>
        <p:nvSpPr>
          <p:cNvPr id="11" name="Text 2"/>
          <p:cNvSpPr/>
          <p:nvPr/>
        </p:nvSpPr>
        <p:spPr bwMode="auto">
          <a:xfrm>
            <a:off x="825371" y="5780306"/>
            <a:ext cx="613737" cy="474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600">
                <a:solidFill>
                  <a:srgbClr val="58585D"/>
                </a:solidFill>
                <a:latin typeface="Graphik RBC LC Regular"/>
                <a:ea typeface="Graphik RBC LC Regular"/>
                <a:cs typeface="Graphik RBC LC Regular"/>
              </a:rPr>
              <a:t>4000</a:t>
            </a:r>
            <a:endParaRPr lang="en-US" sz="1600"/>
          </a:p>
        </p:txBody>
      </p:sp>
      <p:sp>
        <p:nvSpPr>
          <p:cNvPr id="12" name="Text 3"/>
          <p:cNvSpPr/>
          <p:nvPr/>
        </p:nvSpPr>
        <p:spPr bwMode="auto">
          <a:xfrm>
            <a:off x="825371" y="4802100"/>
            <a:ext cx="601039" cy="474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600">
                <a:solidFill>
                  <a:srgbClr val="58585D"/>
                </a:solidFill>
                <a:latin typeface="Graphik RBC LC Regular"/>
                <a:ea typeface="Graphik RBC LC Regular"/>
                <a:cs typeface="Graphik RBC LC Regular"/>
              </a:rPr>
              <a:t>5000</a:t>
            </a:r>
            <a:endParaRPr lang="en-US" sz="1600"/>
          </a:p>
        </p:txBody>
      </p:sp>
      <p:sp>
        <p:nvSpPr>
          <p:cNvPr id="13" name="Text 4"/>
          <p:cNvSpPr/>
          <p:nvPr/>
        </p:nvSpPr>
        <p:spPr bwMode="auto">
          <a:xfrm>
            <a:off x="825371" y="3874710"/>
            <a:ext cx="613737" cy="4742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600">
                <a:solidFill>
                  <a:srgbClr val="58585D"/>
                </a:solidFill>
                <a:latin typeface="Graphik RBC LC Regular"/>
                <a:ea typeface="Graphik RBC LC Regular"/>
                <a:cs typeface="Graphik RBC LC Regular"/>
              </a:rPr>
              <a:t>6000</a:t>
            </a:r>
            <a:endParaRPr lang="en-US" sz="1600"/>
          </a:p>
        </p:txBody>
      </p:sp>
      <p:sp>
        <p:nvSpPr>
          <p:cNvPr id="14" name="Text 5"/>
          <p:cNvSpPr/>
          <p:nvPr/>
        </p:nvSpPr>
        <p:spPr bwMode="auto">
          <a:xfrm>
            <a:off x="812673" y="7381006"/>
            <a:ext cx="1963960" cy="465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  <a:defRPr/>
            </a:pPr>
            <a:r>
              <a:rPr lang="en-US" sz="14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Кол-во</a:t>
            </a:r>
            <a:endParaRPr lang="ru-RU" sz="1400">
              <a:solidFill>
                <a:srgbClr val="222222"/>
              </a:solidFill>
              <a:latin typeface="Graphik RBC LC Medium"/>
              <a:ea typeface="Graphik RBC LC Medium"/>
              <a:cs typeface="Graphik RBC LC Medium"/>
            </a:endParaRPr>
          </a:p>
          <a:p>
            <a:pPr marL="0" indent="0" algn="l">
              <a:lnSpc>
                <a:spcPts val="1600"/>
              </a:lnSpc>
              <a:buNone/>
              <a:defRPr/>
            </a:pPr>
            <a:r>
              <a:rPr lang="en-US" sz="14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 привле-ченных лиц</a:t>
            </a:r>
            <a:endParaRPr lang="en-US" sz="1400"/>
          </a:p>
        </p:txBody>
      </p:sp>
      <p:sp>
        <p:nvSpPr>
          <p:cNvPr id="15" name="Shape 6"/>
          <p:cNvSpPr/>
          <p:nvPr/>
        </p:nvSpPr>
        <p:spPr bwMode="auto">
          <a:xfrm>
            <a:off x="2615791" y="4551215"/>
            <a:ext cx="8660047" cy="3887414"/>
          </a:xfrm>
          <a:prstGeom prst="rect">
            <a:avLst/>
          </a:prstGeom>
          <a:noFill/>
          <a:ln/>
        </p:spPr>
      </p:sp>
      <p:sp>
        <p:nvSpPr>
          <p:cNvPr id="16" name="Shape 7"/>
          <p:cNvSpPr/>
          <p:nvPr/>
        </p:nvSpPr>
        <p:spPr bwMode="auto">
          <a:xfrm>
            <a:off x="2615791" y="5821612"/>
            <a:ext cx="1244406" cy="2617018"/>
          </a:xfrm>
          <a:prstGeom prst="rect">
            <a:avLst/>
          </a:prstGeom>
          <a:noFill/>
          <a:ln/>
        </p:spPr>
      </p:sp>
      <p:sp>
        <p:nvSpPr>
          <p:cNvPr id="17" name="Text 8"/>
          <p:cNvSpPr/>
          <p:nvPr/>
        </p:nvSpPr>
        <p:spPr bwMode="auto">
          <a:xfrm>
            <a:off x="2823192" y="5821612"/>
            <a:ext cx="829604" cy="347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  <a:defRPr/>
            </a:pPr>
            <a:r>
              <a:rPr lang="en-US" sz="2200">
                <a:solidFill>
                  <a:srgbClr val="000000"/>
                </a:solidFill>
                <a:latin typeface="Graphik RBC LC Medium"/>
                <a:ea typeface="Graphik RBC LC Medium"/>
                <a:cs typeface="Graphik RBC LC Medium"/>
              </a:rPr>
              <a:t>3 401</a:t>
            </a:r>
            <a:endParaRPr lang="en-US" sz="2200"/>
          </a:p>
        </p:txBody>
      </p:sp>
      <p:sp>
        <p:nvSpPr>
          <p:cNvPr id="18" name="Shape 9"/>
          <p:cNvSpPr/>
          <p:nvPr/>
        </p:nvSpPr>
        <p:spPr bwMode="auto">
          <a:xfrm>
            <a:off x="2615791" y="6278955"/>
            <a:ext cx="1244406" cy="2159675"/>
          </a:xfrm>
          <a:prstGeom prst="rect">
            <a:avLst/>
          </a:prstGeom>
          <a:noFill/>
          <a:ln/>
        </p:spPr>
      </p:sp>
      <p:pic>
        <p:nvPicPr>
          <p:cNvPr id="19" name="Image 7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15791" y="6278955"/>
            <a:ext cx="1244406" cy="1626108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 bwMode="auto">
          <a:xfrm>
            <a:off x="2977685" y="8032103"/>
            <a:ext cx="596807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2019</a:t>
            </a:r>
            <a:endParaRPr lang="en-US" sz="1800"/>
          </a:p>
        </p:txBody>
      </p:sp>
      <p:sp>
        <p:nvSpPr>
          <p:cNvPr id="21" name="Shape 11"/>
          <p:cNvSpPr/>
          <p:nvPr/>
        </p:nvSpPr>
        <p:spPr bwMode="auto">
          <a:xfrm>
            <a:off x="4469702" y="5516717"/>
            <a:ext cx="1244406" cy="2921913"/>
          </a:xfrm>
          <a:prstGeom prst="rect">
            <a:avLst/>
          </a:prstGeom>
          <a:noFill/>
          <a:ln/>
        </p:spPr>
      </p:sp>
      <p:sp>
        <p:nvSpPr>
          <p:cNvPr id="22" name="Text 12"/>
          <p:cNvSpPr/>
          <p:nvPr/>
        </p:nvSpPr>
        <p:spPr bwMode="auto">
          <a:xfrm>
            <a:off x="4673891" y="5516717"/>
            <a:ext cx="836033" cy="347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  <a:defRPr/>
            </a:pPr>
            <a:r>
              <a:rPr lang="en-US" sz="2200">
                <a:solidFill>
                  <a:srgbClr val="000000"/>
                </a:solidFill>
                <a:latin typeface="Graphik RBC LC Medium"/>
                <a:ea typeface="Graphik RBC LC Medium"/>
                <a:cs typeface="Graphik RBC LC Medium"/>
              </a:rPr>
              <a:t>3 191</a:t>
            </a:r>
            <a:endParaRPr lang="en-US" sz="2200"/>
          </a:p>
        </p:txBody>
      </p:sp>
      <p:sp>
        <p:nvSpPr>
          <p:cNvPr id="23" name="Shape 13"/>
          <p:cNvSpPr/>
          <p:nvPr/>
        </p:nvSpPr>
        <p:spPr bwMode="auto">
          <a:xfrm>
            <a:off x="4469702" y="5974060"/>
            <a:ext cx="1244406" cy="2464570"/>
          </a:xfrm>
          <a:prstGeom prst="rect">
            <a:avLst/>
          </a:prstGeom>
          <a:noFill/>
          <a:ln/>
        </p:spPr>
      </p:sp>
      <p:pic>
        <p:nvPicPr>
          <p:cNvPr id="24" name="Image 8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69702" y="5974060"/>
            <a:ext cx="1244406" cy="1931003"/>
          </a:xfrm>
          <a:prstGeom prst="rect">
            <a:avLst/>
          </a:prstGeom>
        </p:spPr>
      </p:pic>
      <p:sp>
        <p:nvSpPr>
          <p:cNvPr id="25" name="Text 14"/>
          <p:cNvSpPr/>
          <p:nvPr/>
        </p:nvSpPr>
        <p:spPr bwMode="auto">
          <a:xfrm>
            <a:off x="4806199" y="8032103"/>
            <a:ext cx="647599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2020</a:t>
            </a:r>
            <a:endParaRPr lang="en-US" sz="1800"/>
          </a:p>
        </p:txBody>
      </p:sp>
      <p:sp>
        <p:nvSpPr>
          <p:cNvPr id="26" name="Shape 15"/>
          <p:cNvSpPr/>
          <p:nvPr/>
        </p:nvSpPr>
        <p:spPr bwMode="auto">
          <a:xfrm>
            <a:off x="6323612" y="5033966"/>
            <a:ext cx="1244406" cy="3404664"/>
          </a:xfrm>
          <a:prstGeom prst="rect">
            <a:avLst/>
          </a:prstGeom>
          <a:noFill/>
          <a:ln/>
        </p:spPr>
      </p:sp>
      <p:sp>
        <p:nvSpPr>
          <p:cNvPr id="27" name="Text 16"/>
          <p:cNvSpPr/>
          <p:nvPr/>
        </p:nvSpPr>
        <p:spPr bwMode="auto">
          <a:xfrm>
            <a:off x="6531013" y="5033966"/>
            <a:ext cx="829604" cy="347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  <a:defRPr/>
            </a:pPr>
            <a:r>
              <a:rPr lang="en-US" sz="2200">
                <a:solidFill>
                  <a:srgbClr val="000000"/>
                </a:solidFill>
                <a:latin typeface="Graphik RBC LC Medium"/>
                <a:ea typeface="Graphik RBC LC Medium"/>
                <a:cs typeface="Graphik RBC LC Medium"/>
              </a:rPr>
              <a:t>4 792</a:t>
            </a:r>
            <a:endParaRPr lang="en-US" sz="2200"/>
          </a:p>
        </p:txBody>
      </p:sp>
      <p:sp>
        <p:nvSpPr>
          <p:cNvPr id="28" name="Shape 17"/>
          <p:cNvSpPr/>
          <p:nvPr/>
        </p:nvSpPr>
        <p:spPr bwMode="auto">
          <a:xfrm>
            <a:off x="6323612" y="5491309"/>
            <a:ext cx="1244406" cy="2947321"/>
          </a:xfrm>
          <a:prstGeom prst="rect">
            <a:avLst/>
          </a:prstGeom>
          <a:noFill/>
          <a:ln/>
        </p:spPr>
      </p:sp>
      <p:pic>
        <p:nvPicPr>
          <p:cNvPr id="29" name="Image 9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23612" y="5491309"/>
            <a:ext cx="1244406" cy="2413754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 bwMode="auto">
          <a:xfrm>
            <a:off x="6691854" y="8032103"/>
            <a:ext cx="584109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2021</a:t>
            </a:r>
            <a:endParaRPr lang="en-US" sz="1800"/>
          </a:p>
        </p:txBody>
      </p:sp>
      <p:sp>
        <p:nvSpPr>
          <p:cNvPr id="31" name="Shape 19"/>
          <p:cNvSpPr/>
          <p:nvPr/>
        </p:nvSpPr>
        <p:spPr bwMode="auto">
          <a:xfrm>
            <a:off x="8177522" y="4551215"/>
            <a:ext cx="1244406" cy="3887414"/>
          </a:xfrm>
          <a:prstGeom prst="rect">
            <a:avLst/>
          </a:prstGeom>
          <a:noFill/>
          <a:ln/>
        </p:spPr>
      </p:sp>
      <p:sp>
        <p:nvSpPr>
          <p:cNvPr id="32" name="Text 20"/>
          <p:cNvSpPr/>
          <p:nvPr/>
        </p:nvSpPr>
        <p:spPr bwMode="auto">
          <a:xfrm>
            <a:off x="8403970" y="4551215"/>
            <a:ext cx="791510" cy="347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  <a:defRPr/>
            </a:pPr>
            <a:r>
              <a:rPr lang="en-US" sz="2200">
                <a:solidFill>
                  <a:srgbClr val="000000"/>
                </a:solidFill>
                <a:latin typeface="Graphik RBC LC Medium"/>
                <a:ea typeface="Graphik RBC LC Medium"/>
                <a:cs typeface="Graphik RBC LC Medium"/>
              </a:rPr>
              <a:t>5 132</a:t>
            </a:r>
            <a:endParaRPr lang="en-US" sz="2200"/>
          </a:p>
        </p:txBody>
      </p:sp>
      <p:sp>
        <p:nvSpPr>
          <p:cNvPr id="33" name="Shape 21"/>
          <p:cNvSpPr/>
          <p:nvPr/>
        </p:nvSpPr>
        <p:spPr bwMode="auto">
          <a:xfrm>
            <a:off x="8177522" y="5008558"/>
            <a:ext cx="1244406" cy="3430072"/>
          </a:xfrm>
          <a:prstGeom prst="rect">
            <a:avLst/>
          </a:prstGeom>
          <a:noFill/>
          <a:ln/>
        </p:spPr>
      </p:sp>
      <p:pic>
        <p:nvPicPr>
          <p:cNvPr id="34" name="Image 10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77522" y="5008558"/>
            <a:ext cx="1244406" cy="2896505"/>
          </a:xfrm>
          <a:prstGeom prst="rect">
            <a:avLst/>
          </a:prstGeom>
        </p:spPr>
      </p:pic>
      <p:sp>
        <p:nvSpPr>
          <p:cNvPr id="35" name="Text 22"/>
          <p:cNvSpPr/>
          <p:nvPr/>
        </p:nvSpPr>
        <p:spPr bwMode="auto">
          <a:xfrm>
            <a:off x="8526717" y="8032103"/>
            <a:ext cx="622203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2022</a:t>
            </a:r>
            <a:endParaRPr lang="en-US" sz="1800"/>
          </a:p>
        </p:txBody>
      </p:sp>
      <p:sp>
        <p:nvSpPr>
          <p:cNvPr id="36" name="Shape 23"/>
          <p:cNvSpPr/>
          <p:nvPr/>
        </p:nvSpPr>
        <p:spPr bwMode="auto">
          <a:xfrm>
            <a:off x="10031432" y="4767183"/>
            <a:ext cx="1244406" cy="3671447"/>
          </a:xfrm>
          <a:prstGeom prst="rect">
            <a:avLst/>
          </a:prstGeom>
          <a:noFill/>
          <a:ln/>
        </p:spPr>
      </p:sp>
      <p:sp>
        <p:nvSpPr>
          <p:cNvPr id="37" name="Text 24"/>
          <p:cNvSpPr/>
          <p:nvPr/>
        </p:nvSpPr>
        <p:spPr bwMode="auto">
          <a:xfrm>
            <a:off x="10230367" y="4215600"/>
            <a:ext cx="753416" cy="347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  <a:defRPr/>
            </a:pPr>
            <a:r>
              <a:rPr lang="en-US" sz="2200">
                <a:solidFill>
                  <a:srgbClr val="000000"/>
                </a:solidFill>
                <a:latin typeface="Graphik RBC LC Medium"/>
                <a:ea typeface="Graphik RBC LC Medium"/>
                <a:cs typeface="Graphik RBC LC Medium"/>
              </a:rPr>
              <a:t>5275</a:t>
            </a:r>
            <a:endParaRPr lang="en-US" sz="2200"/>
          </a:p>
        </p:txBody>
      </p:sp>
      <p:sp>
        <p:nvSpPr>
          <p:cNvPr id="38" name="Shape 25"/>
          <p:cNvSpPr/>
          <p:nvPr/>
        </p:nvSpPr>
        <p:spPr bwMode="auto">
          <a:xfrm>
            <a:off x="10031432" y="5224525"/>
            <a:ext cx="1244406" cy="3214104"/>
          </a:xfrm>
          <a:prstGeom prst="rect">
            <a:avLst/>
          </a:prstGeom>
          <a:noFill/>
          <a:ln/>
        </p:spPr>
      </p:sp>
      <p:pic>
        <p:nvPicPr>
          <p:cNvPr id="39" name="Image 11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031432" y="4675098"/>
            <a:ext cx="1244406" cy="3229965"/>
          </a:xfrm>
          <a:prstGeom prst="rect">
            <a:avLst/>
          </a:prstGeom>
        </p:spPr>
      </p:pic>
      <p:sp>
        <p:nvSpPr>
          <p:cNvPr id="40" name="Text 26"/>
          <p:cNvSpPr/>
          <p:nvPr/>
        </p:nvSpPr>
        <p:spPr bwMode="auto">
          <a:xfrm>
            <a:off x="10342534" y="8032103"/>
            <a:ext cx="622203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2023</a:t>
            </a:r>
            <a:endParaRPr lang="en-US" sz="1800"/>
          </a:p>
        </p:txBody>
      </p:sp>
      <p:pic>
        <p:nvPicPr>
          <p:cNvPr id="41" name="Image 12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597984" y="3733093"/>
            <a:ext cx="8081047" cy="1932359"/>
          </a:xfrm>
          <a:prstGeom prst="rect">
            <a:avLst/>
          </a:prstGeom>
        </p:spPr>
      </p:pic>
      <p:sp>
        <p:nvSpPr>
          <p:cNvPr id="42" name="Shape 27"/>
          <p:cNvSpPr/>
          <p:nvPr/>
        </p:nvSpPr>
        <p:spPr bwMode="auto">
          <a:xfrm>
            <a:off x="5295072" y="2235898"/>
            <a:ext cx="5180790" cy="1016318"/>
          </a:xfrm>
          <a:prstGeom prst="roundRect">
            <a:avLst>
              <a:gd name="adj" fmla="val 12596"/>
            </a:avLst>
          </a:prstGeom>
          <a:solidFill>
            <a:srgbClr val="FFFFFF"/>
          </a:solidFill>
          <a:ln w="76200">
            <a:solidFill>
              <a:srgbClr val="F4F4EC"/>
            </a:solidFill>
            <a:prstDash val="solid"/>
          </a:ln>
        </p:spPr>
      </p:sp>
      <p:sp>
        <p:nvSpPr>
          <p:cNvPr id="43" name="Shape 28"/>
          <p:cNvSpPr/>
          <p:nvPr/>
        </p:nvSpPr>
        <p:spPr bwMode="auto">
          <a:xfrm>
            <a:off x="5599825" y="2439161"/>
            <a:ext cx="4571286" cy="609791"/>
          </a:xfrm>
          <a:prstGeom prst="rect">
            <a:avLst/>
          </a:prstGeom>
          <a:noFill/>
          <a:ln/>
        </p:spPr>
      </p:sp>
      <p:sp>
        <p:nvSpPr>
          <p:cNvPr id="44" name="Text 29"/>
          <p:cNvSpPr/>
          <p:nvPr/>
        </p:nvSpPr>
        <p:spPr bwMode="auto">
          <a:xfrm>
            <a:off x="5599825" y="2617018"/>
            <a:ext cx="910024" cy="516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  <a:defRPr/>
            </a:pPr>
            <a:r>
              <a:rPr lang="en-US" sz="4400">
                <a:solidFill>
                  <a:srgbClr val="A11718"/>
                </a:solidFill>
                <a:latin typeface="Graphik RBC LC Semibold"/>
                <a:ea typeface="Graphik RBC LC Semibold"/>
                <a:cs typeface="Graphik RBC LC Semibold"/>
              </a:rPr>
              <a:t>93</a:t>
            </a:r>
            <a:endParaRPr lang="en-US" sz="4400"/>
          </a:p>
        </p:txBody>
      </p:sp>
      <p:sp>
        <p:nvSpPr>
          <p:cNvPr id="45" name="Text 30"/>
          <p:cNvSpPr/>
          <p:nvPr/>
        </p:nvSpPr>
        <p:spPr bwMode="auto">
          <a:xfrm>
            <a:off x="6425196" y="2439161"/>
            <a:ext cx="529084" cy="681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700" b="1">
                <a:solidFill>
                  <a:srgbClr val="A11718"/>
                </a:solidFill>
                <a:latin typeface="Graphik RBC LC Semibold"/>
                <a:ea typeface="Graphik RBC LC Semibold"/>
                <a:cs typeface="Graphik RBC LC Semibold"/>
              </a:rPr>
              <a:t>млн</a:t>
            </a:r>
            <a:endParaRPr lang="en-US" sz="1700" b="1"/>
          </a:p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700" b="1">
                <a:solidFill>
                  <a:srgbClr val="A11718"/>
                </a:solidFill>
                <a:latin typeface="Graphik RBC LC Semibold"/>
                <a:ea typeface="Graphik RBC LC Semibold"/>
                <a:cs typeface="Graphik RBC LC Semibold"/>
              </a:rPr>
              <a:t>руб.</a:t>
            </a:r>
            <a:endParaRPr lang="en-US" sz="1700" b="1"/>
          </a:p>
        </p:txBody>
      </p:sp>
      <p:sp>
        <p:nvSpPr>
          <p:cNvPr id="46" name="Text 31"/>
          <p:cNvSpPr/>
          <p:nvPr/>
        </p:nvSpPr>
        <p:spPr bwMode="auto">
          <a:xfrm>
            <a:off x="7085493" y="2439161"/>
            <a:ext cx="3462326" cy="669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4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«Средний чек» за 1 полугодие 2024 года по данным Федресурса </a:t>
            </a:r>
            <a:endParaRPr lang="en-US" sz="1400"/>
          </a:p>
        </p:txBody>
      </p:sp>
      <p:sp>
        <p:nvSpPr>
          <p:cNvPr id="47" name="Shape 32"/>
          <p:cNvSpPr/>
          <p:nvPr/>
        </p:nvSpPr>
        <p:spPr bwMode="auto">
          <a:xfrm>
            <a:off x="812672" y="2235898"/>
            <a:ext cx="4279231" cy="1016318"/>
          </a:xfrm>
          <a:prstGeom prst="roundRect">
            <a:avLst>
              <a:gd name="adj" fmla="val 12596"/>
            </a:avLst>
          </a:prstGeom>
          <a:solidFill>
            <a:srgbClr val="FFFFFF"/>
          </a:solidFill>
          <a:ln w="76200">
            <a:solidFill>
              <a:srgbClr val="F4F4EC"/>
            </a:solidFill>
            <a:prstDash val="solid"/>
          </a:ln>
        </p:spPr>
      </p:sp>
      <p:sp>
        <p:nvSpPr>
          <p:cNvPr id="48" name="Text 33"/>
          <p:cNvSpPr/>
          <p:nvPr/>
        </p:nvSpPr>
        <p:spPr bwMode="auto">
          <a:xfrm>
            <a:off x="1117425" y="2617018"/>
            <a:ext cx="821138" cy="516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  <a:defRPr/>
            </a:pPr>
            <a:r>
              <a:rPr lang="en-US" sz="4400" b="1">
                <a:solidFill>
                  <a:srgbClr val="A11718"/>
                </a:solidFill>
                <a:latin typeface="Graphik RBC LC Semibold"/>
                <a:ea typeface="Graphik RBC LC Semibold"/>
                <a:cs typeface="Graphik RBC LC Semibold"/>
              </a:rPr>
              <a:t>77</a:t>
            </a:r>
            <a:endParaRPr lang="en-US" sz="4400" b="1"/>
          </a:p>
        </p:txBody>
      </p:sp>
      <p:sp>
        <p:nvSpPr>
          <p:cNvPr id="49" name="Text 34"/>
          <p:cNvSpPr/>
          <p:nvPr/>
        </p:nvSpPr>
        <p:spPr bwMode="auto">
          <a:xfrm>
            <a:off x="1853910" y="2439161"/>
            <a:ext cx="529084" cy="681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700" b="1">
                <a:solidFill>
                  <a:srgbClr val="A11718"/>
                </a:solidFill>
                <a:latin typeface="Graphik RBC LC Semibold"/>
                <a:ea typeface="Graphik RBC LC Semibold"/>
                <a:cs typeface="Graphik RBC LC Semibold"/>
              </a:rPr>
              <a:t>млн</a:t>
            </a:r>
            <a:endParaRPr lang="en-US" sz="1700" b="1"/>
          </a:p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700" b="1">
                <a:solidFill>
                  <a:srgbClr val="A11718"/>
                </a:solidFill>
                <a:latin typeface="Graphik RBC LC Semibold"/>
                <a:ea typeface="Graphik RBC LC Semibold"/>
                <a:cs typeface="Graphik RBC LC Semibold"/>
              </a:rPr>
              <a:t>руб.</a:t>
            </a:r>
            <a:endParaRPr lang="en-US" sz="1700" b="1"/>
          </a:p>
        </p:txBody>
      </p:sp>
      <p:sp>
        <p:nvSpPr>
          <p:cNvPr id="50" name="Text 35"/>
          <p:cNvSpPr/>
          <p:nvPr/>
        </p:nvSpPr>
        <p:spPr bwMode="auto">
          <a:xfrm>
            <a:off x="2463415" y="2439161"/>
            <a:ext cx="2382994" cy="669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4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«Средний чек» за 2023 год по данным федресурса</a:t>
            </a:r>
            <a:endParaRPr lang="en-US" sz="1400"/>
          </a:p>
        </p:txBody>
      </p:sp>
      <p:pic>
        <p:nvPicPr>
          <p:cNvPr id="51" name="Image 16" descr=" 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337369" y="635197"/>
            <a:ext cx="852722" cy="1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 bwMode="auto">
          <a:xfrm>
            <a:off x="812672" y="635197"/>
            <a:ext cx="6590208" cy="1151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4000" b="1">
                <a:solidFill>
                  <a:srgbClr val="C00000"/>
                </a:solidFill>
                <a:latin typeface="Times New Roman"/>
                <a:ea typeface="Graphik RBC LC Bold"/>
                <a:cs typeface="Times New Roman"/>
              </a:rPr>
              <a:t>ЗАЧЕМ НУЖЕН АУДИТ?</a:t>
            </a:r>
            <a:endParaRPr lang="en-US" sz="40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hape 1"/>
          <p:cNvSpPr/>
          <p:nvPr/>
        </p:nvSpPr>
        <p:spPr bwMode="auto">
          <a:xfrm>
            <a:off x="812673" y="2629722"/>
            <a:ext cx="5587127" cy="6250353"/>
          </a:xfrm>
          <a:prstGeom prst="roundRect">
            <a:avLst>
              <a:gd name="adj" fmla="val 4583"/>
            </a:avLst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 bwMode="auto">
          <a:xfrm>
            <a:off x="6602968" y="2642426"/>
            <a:ext cx="5587127" cy="6237649"/>
          </a:xfrm>
          <a:prstGeom prst="roundRect">
            <a:avLst>
              <a:gd name="adj" fmla="val 4583"/>
            </a:avLst>
          </a:prstGeom>
          <a:solidFill>
            <a:srgbClr val="FFFFFF"/>
          </a:solidFill>
          <a:ln/>
        </p:spPr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11063" y="4319349"/>
            <a:ext cx="12698" cy="4255830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01359" y="4319349"/>
            <a:ext cx="12698" cy="4255830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69777" y="4319349"/>
            <a:ext cx="12698" cy="4255830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60072" y="4319349"/>
            <a:ext cx="12698" cy="4255830"/>
          </a:xfrm>
          <a:prstGeom prst="rect">
            <a:avLst/>
          </a:prstGeom>
        </p:spPr>
      </p:pic>
      <p:pic>
        <p:nvPicPr>
          <p:cNvPr id="10" name="Image 5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28489" y="4319349"/>
            <a:ext cx="12698" cy="4255830"/>
          </a:xfrm>
          <a:prstGeom prst="rect">
            <a:avLst/>
          </a:prstGeom>
        </p:spPr>
      </p:pic>
      <p:pic>
        <p:nvPicPr>
          <p:cNvPr id="11" name="Image 6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8784" y="4319349"/>
            <a:ext cx="12698" cy="4255830"/>
          </a:xfrm>
          <a:prstGeom prst="rect">
            <a:avLst/>
          </a:prstGeom>
        </p:spPr>
      </p:pic>
      <p:pic>
        <p:nvPicPr>
          <p:cNvPr id="12" name="Image 7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87202" y="4319349"/>
            <a:ext cx="12698" cy="4255830"/>
          </a:xfrm>
          <a:prstGeom prst="rect">
            <a:avLst/>
          </a:prstGeom>
        </p:spPr>
      </p:pic>
      <p:pic>
        <p:nvPicPr>
          <p:cNvPr id="13" name="Image 8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7497" y="4319349"/>
            <a:ext cx="12698" cy="4255830"/>
          </a:xfrm>
          <a:prstGeom prst="rect">
            <a:avLst/>
          </a:prstGeom>
        </p:spPr>
      </p:pic>
      <p:pic>
        <p:nvPicPr>
          <p:cNvPr id="14" name="Image 9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45915" y="4319349"/>
            <a:ext cx="12698" cy="4255830"/>
          </a:xfrm>
          <a:prstGeom prst="rect">
            <a:avLst/>
          </a:prstGeom>
        </p:spPr>
      </p:pic>
      <p:pic>
        <p:nvPicPr>
          <p:cNvPr id="15" name="Image 1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36210" y="4319349"/>
            <a:ext cx="12698" cy="4255830"/>
          </a:xfrm>
          <a:prstGeom prst="rect">
            <a:avLst/>
          </a:prstGeom>
        </p:spPr>
      </p:pic>
      <p:pic>
        <p:nvPicPr>
          <p:cNvPr id="16" name="Image 1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04627" y="4319349"/>
            <a:ext cx="12698" cy="4255830"/>
          </a:xfrm>
          <a:prstGeom prst="rect">
            <a:avLst/>
          </a:prstGeom>
        </p:spPr>
      </p:pic>
      <p:pic>
        <p:nvPicPr>
          <p:cNvPr id="17" name="Image 12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94922" y="4319349"/>
            <a:ext cx="12698" cy="4255830"/>
          </a:xfrm>
          <a:prstGeom prst="rect">
            <a:avLst/>
          </a:prstGeom>
        </p:spPr>
      </p:pic>
      <p:sp>
        <p:nvSpPr>
          <p:cNvPr id="18" name="Text 3"/>
          <p:cNvSpPr/>
          <p:nvPr/>
        </p:nvSpPr>
        <p:spPr bwMode="auto">
          <a:xfrm>
            <a:off x="1320594" y="3087064"/>
            <a:ext cx="4647474" cy="11433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  <a:defRPr/>
            </a:pPr>
            <a:r>
              <a:rPr lang="en-US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  <a:t>ОПРОС РУКОВОДИТЕЛЕЙ </a:t>
            </a:r>
            <a:r>
              <a:rPr lang="ru-RU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  <a:t>-</a:t>
            </a:r>
            <a:r>
              <a:rPr lang="en-US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  <a:t> ПРИЧИНЫ ОБРАЩЕНИЯ К АУДИТОРАМ</a:t>
            </a:r>
            <a:br>
              <a:rPr lang="en-US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</a:br>
            <a:endParaRPr lang="en-US" sz="1800" b="1">
              <a:latin typeface="Times New Roman"/>
              <a:cs typeface="Times New Roman"/>
            </a:endParaRPr>
          </a:p>
        </p:txBody>
      </p:sp>
      <p:sp>
        <p:nvSpPr>
          <p:cNvPr id="19" name="Text 4"/>
          <p:cNvSpPr/>
          <p:nvPr/>
        </p:nvSpPr>
        <p:spPr bwMode="auto">
          <a:xfrm>
            <a:off x="4380815" y="4548021"/>
            <a:ext cx="1722697" cy="8215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400" b="1">
                <a:solidFill>
                  <a:srgbClr val="C00000"/>
                </a:solidFill>
                <a:latin typeface="Graphik RBC LC Medium"/>
                <a:ea typeface="Graphik RBC LC Medium"/>
                <a:cs typeface="Graphik RBC LC Medium"/>
              </a:rPr>
              <a:t>Взгляд со стороны: вдруг «Что-то не так?»</a:t>
            </a:r>
            <a:endParaRPr lang="en-US" sz="1400" b="1">
              <a:solidFill>
                <a:srgbClr val="C00000"/>
              </a:solidFill>
            </a:endParaRPr>
          </a:p>
        </p:txBody>
      </p:sp>
      <p:sp>
        <p:nvSpPr>
          <p:cNvPr id="20" name="Text 5"/>
          <p:cNvSpPr/>
          <p:nvPr/>
        </p:nvSpPr>
        <p:spPr bwMode="auto">
          <a:xfrm>
            <a:off x="2184059" y="5691378"/>
            <a:ext cx="3157573" cy="56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4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Помочь бухгалтерии, найти ошибки и переплаты налогов</a:t>
            </a:r>
            <a:endParaRPr lang="en-US" sz="1400"/>
          </a:p>
        </p:txBody>
      </p:sp>
      <p:sp>
        <p:nvSpPr>
          <p:cNvPr id="21" name="Text 6"/>
          <p:cNvSpPr/>
          <p:nvPr/>
        </p:nvSpPr>
        <p:spPr bwMode="auto">
          <a:xfrm>
            <a:off x="1980890" y="6707696"/>
            <a:ext cx="3259157" cy="56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4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Требование закона – ежегодный  обязательный аудит</a:t>
            </a:r>
            <a:endParaRPr lang="en-US" sz="1400"/>
          </a:p>
        </p:txBody>
      </p:sp>
      <p:sp>
        <p:nvSpPr>
          <p:cNvPr id="22" name="Text 7"/>
          <p:cNvSpPr/>
          <p:nvPr/>
        </p:nvSpPr>
        <p:spPr bwMode="auto">
          <a:xfrm>
            <a:off x="1676138" y="7724013"/>
            <a:ext cx="3055989" cy="56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4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Выявить  налоговые  риски,  избежать  налоговой  проверки</a:t>
            </a:r>
            <a:endParaRPr lang="en-US" sz="1400"/>
          </a:p>
        </p:txBody>
      </p:sp>
      <p:sp>
        <p:nvSpPr>
          <p:cNvPr id="23" name="Text 8"/>
          <p:cNvSpPr/>
          <p:nvPr/>
        </p:nvSpPr>
        <p:spPr bwMode="auto">
          <a:xfrm>
            <a:off x="6958513" y="3087064"/>
            <a:ext cx="5066508" cy="787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  <a:defRPr/>
            </a:pPr>
            <a:r>
              <a:rPr lang="en-US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  <a:t>НАЙДЕНО АУДИТОРАМИ В СРЕДНЕМ </a:t>
            </a:r>
            <a:endParaRPr lang="ru-RU" sz="1800" b="1">
              <a:solidFill>
                <a:srgbClr val="222222"/>
              </a:solidFill>
              <a:latin typeface="Times New Roman"/>
              <a:ea typeface="Graphik RBC LC Medium"/>
              <a:cs typeface="Times New Roman"/>
            </a:endParaRPr>
          </a:p>
          <a:p>
            <a:pPr marL="0" indent="0" algn="l">
              <a:lnSpc>
                <a:spcPts val="2800"/>
              </a:lnSpc>
              <a:buNone/>
              <a:defRPr/>
            </a:pPr>
            <a:r>
              <a:rPr lang="en-US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  <a:t>НА 1 ПРОВЕРКУ, 2024 </a:t>
            </a:r>
            <a:r>
              <a:rPr lang="ru-RU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  <a:t>г</a:t>
            </a:r>
            <a:r>
              <a:rPr lang="en-US" sz="1800" b="1">
                <a:solidFill>
                  <a:srgbClr val="222222"/>
                </a:solidFill>
                <a:latin typeface="Times New Roman"/>
                <a:ea typeface="Graphik RBC LC Medium"/>
                <a:cs typeface="Times New Roman"/>
              </a:rPr>
              <a:t>.</a:t>
            </a:r>
            <a:endParaRPr lang="en-US" sz="1800" b="1">
              <a:latin typeface="Times New Roman"/>
              <a:cs typeface="Times New Roman"/>
            </a:endParaRPr>
          </a:p>
        </p:txBody>
      </p:sp>
      <p:pic>
        <p:nvPicPr>
          <p:cNvPr id="24" name="Image 13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2673" y="4573429"/>
            <a:ext cx="3415766" cy="711422"/>
          </a:xfrm>
          <a:prstGeom prst="rect">
            <a:avLst/>
          </a:prstGeom>
        </p:spPr>
      </p:pic>
      <p:pic>
        <p:nvPicPr>
          <p:cNvPr id="25" name="Image 14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2968" y="4573429"/>
            <a:ext cx="3352276" cy="1054429"/>
          </a:xfrm>
          <a:prstGeom prst="rect">
            <a:avLst/>
          </a:prstGeom>
        </p:spPr>
      </p:pic>
      <p:pic>
        <p:nvPicPr>
          <p:cNvPr id="26" name="Image 15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02968" y="5932753"/>
            <a:ext cx="1828514" cy="1054429"/>
          </a:xfrm>
          <a:prstGeom prst="rect">
            <a:avLst/>
          </a:prstGeom>
        </p:spPr>
      </p:pic>
      <p:pic>
        <p:nvPicPr>
          <p:cNvPr id="27" name="Image 16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02968" y="7279374"/>
            <a:ext cx="1219010" cy="1054429"/>
          </a:xfrm>
          <a:prstGeom prst="rect">
            <a:avLst/>
          </a:prstGeom>
        </p:spPr>
      </p:pic>
      <p:pic>
        <p:nvPicPr>
          <p:cNvPr id="28" name="Image 17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2673" y="5589746"/>
            <a:ext cx="1219010" cy="711422"/>
          </a:xfrm>
          <a:prstGeom prst="rect">
            <a:avLst/>
          </a:prstGeom>
        </p:spPr>
      </p:pic>
      <p:pic>
        <p:nvPicPr>
          <p:cNvPr id="29" name="Image 18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12673" y="6606064"/>
            <a:ext cx="1015840" cy="711422"/>
          </a:xfrm>
          <a:prstGeom prst="rect">
            <a:avLst/>
          </a:prstGeom>
        </p:spPr>
      </p:pic>
      <p:pic>
        <p:nvPicPr>
          <p:cNvPr id="30" name="Image 19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12673" y="7622381"/>
            <a:ext cx="711089" cy="711422"/>
          </a:xfrm>
          <a:prstGeom prst="rect">
            <a:avLst/>
          </a:prstGeom>
        </p:spPr>
      </p:pic>
      <p:sp>
        <p:nvSpPr>
          <p:cNvPr id="31" name="Text 9"/>
          <p:cNvSpPr/>
          <p:nvPr/>
        </p:nvSpPr>
        <p:spPr bwMode="auto">
          <a:xfrm>
            <a:off x="3576608" y="4725876"/>
            <a:ext cx="592574" cy="491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  <a:defRPr/>
            </a:pPr>
            <a:r>
              <a:rPr lang="en-US" sz="2000">
                <a:solidFill>
                  <a:srgbClr val="FFFFFF"/>
                </a:solidFill>
                <a:latin typeface="Graphik RBC LC Bold"/>
                <a:ea typeface="Graphik RBC LC Bold"/>
                <a:cs typeface="Graphik RBC LC Bold"/>
              </a:rPr>
              <a:t>57%</a:t>
            </a:r>
            <a:endParaRPr lang="en-US" sz="2000"/>
          </a:p>
        </p:txBody>
      </p:sp>
      <p:sp>
        <p:nvSpPr>
          <p:cNvPr id="32" name="Text 10"/>
          <p:cNvSpPr/>
          <p:nvPr/>
        </p:nvSpPr>
        <p:spPr bwMode="auto">
          <a:xfrm>
            <a:off x="1392549" y="5742194"/>
            <a:ext cx="579876" cy="491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  <a:defRPr/>
            </a:pPr>
            <a:r>
              <a:rPr lang="en-US" sz="2000">
                <a:solidFill>
                  <a:srgbClr val="FFFFFF"/>
                </a:solidFill>
                <a:latin typeface="Graphik RBC LC Bold"/>
                <a:ea typeface="Graphik RBC LC Bold"/>
                <a:cs typeface="Graphik RBC LC Bold"/>
              </a:rPr>
              <a:t>19%</a:t>
            </a:r>
            <a:endParaRPr lang="en-US" sz="2000"/>
          </a:p>
        </p:txBody>
      </p:sp>
      <p:sp>
        <p:nvSpPr>
          <p:cNvPr id="33" name="Text 11"/>
          <p:cNvSpPr/>
          <p:nvPr/>
        </p:nvSpPr>
        <p:spPr bwMode="auto">
          <a:xfrm>
            <a:off x="1189381" y="6758511"/>
            <a:ext cx="579876" cy="491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  <a:defRPr/>
            </a:pPr>
            <a:r>
              <a:rPr lang="en-US" sz="2000">
                <a:solidFill>
                  <a:srgbClr val="FFFFFF"/>
                </a:solidFill>
                <a:latin typeface="Graphik RBC LC Bold"/>
                <a:ea typeface="Graphik RBC LC Bold"/>
                <a:cs typeface="Graphik RBC LC Bold"/>
              </a:rPr>
              <a:t>14%</a:t>
            </a:r>
            <a:endParaRPr lang="en-US" sz="2000"/>
          </a:p>
        </p:txBody>
      </p:sp>
      <p:sp>
        <p:nvSpPr>
          <p:cNvPr id="34" name="Text 12"/>
          <p:cNvSpPr/>
          <p:nvPr/>
        </p:nvSpPr>
        <p:spPr bwMode="auto">
          <a:xfrm>
            <a:off x="859232" y="7774829"/>
            <a:ext cx="605272" cy="491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  <a:defRPr/>
            </a:pPr>
            <a:r>
              <a:rPr lang="en-US" sz="2000">
                <a:solidFill>
                  <a:srgbClr val="FFFFFF"/>
                </a:solidFill>
                <a:latin typeface="Graphik RBC LC Bold"/>
                <a:ea typeface="Graphik RBC LC Bold"/>
                <a:cs typeface="Graphik RBC LC Bold"/>
              </a:rPr>
              <a:t>10%</a:t>
            </a:r>
            <a:endParaRPr lang="en-US" sz="2000"/>
          </a:p>
        </p:txBody>
      </p:sp>
      <p:sp>
        <p:nvSpPr>
          <p:cNvPr id="35" name="Text 13"/>
          <p:cNvSpPr/>
          <p:nvPr/>
        </p:nvSpPr>
        <p:spPr bwMode="auto">
          <a:xfrm>
            <a:off x="6856928" y="4852916"/>
            <a:ext cx="1430643" cy="56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400">
                <a:solidFill>
                  <a:srgbClr val="FFFFFF"/>
                </a:solidFill>
                <a:latin typeface="Graphik RBC LC Medium"/>
                <a:ea typeface="Graphik RBC LC Medium"/>
                <a:cs typeface="Graphik RBC LC Medium"/>
              </a:rPr>
              <a:t>Искажение бухотчетности</a:t>
            </a:r>
            <a:endParaRPr lang="en-US" sz="1400"/>
          </a:p>
        </p:txBody>
      </p:sp>
      <p:sp>
        <p:nvSpPr>
          <p:cNvPr id="36" name="Text 14"/>
          <p:cNvSpPr/>
          <p:nvPr/>
        </p:nvSpPr>
        <p:spPr bwMode="auto">
          <a:xfrm>
            <a:off x="6856928" y="6212241"/>
            <a:ext cx="1625348" cy="567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400">
                <a:solidFill>
                  <a:srgbClr val="FFFFFF"/>
                </a:solidFill>
                <a:latin typeface="Graphik RBC LC Medium"/>
                <a:ea typeface="Graphik RBC LC Medium"/>
                <a:cs typeface="Graphik RBC LC Medium"/>
              </a:rPr>
              <a:t>Налоговые</a:t>
            </a:r>
            <a:br>
              <a:rPr lang="en-US" sz="1400">
                <a:solidFill>
                  <a:srgbClr val="FFFFFF"/>
                </a:solidFill>
                <a:latin typeface="Graphik RBC LC Medium"/>
                <a:ea typeface="Graphik RBC LC Medium"/>
                <a:cs typeface="Graphik RBC LC Medium"/>
              </a:rPr>
            </a:br>
            <a:endParaRPr lang="en-US" sz="1400"/>
          </a:p>
          <a:p>
            <a:pPr marL="0" indent="0" algn="l">
              <a:buNone/>
              <a:defRPr/>
            </a:pPr>
            <a:r>
              <a:rPr lang="en-US" sz="1400">
                <a:solidFill>
                  <a:srgbClr val="FFFFFF"/>
                </a:solidFill>
                <a:latin typeface="Graphik RBC LC Medium"/>
                <a:ea typeface="Graphik RBC LC Medium"/>
                <a:cs typeface="Graphik RBC LC Medium"/>
              </a:rPr>
              <a:t>риски</a:t>
            </a:r>
            <a:br>
              <a:rPr lang="en-US" sz="1400">
                <a:solidFill>
                  <a:srgbClr val="FFFFFF"/>
                </a:solidFill>
                <a:latin typeface="Graphik RBC LC Medium"/>
                <a:ea typeface="Graphik RBC LC Medium"/>
                <a:cs typeface="Graphik RBC LC Medium"/>
              </a:rPr>
            </a:br>
            <a:endParaRPr lang="en-US" sz="1400"/>
          </a:p>
        </p:txBody>
      </p:sp>
      <p:sp>
        <p:nvSpPr>
          <p:cNvPr id="37" name="Text 15"/>
          <p:cNvSpPr/>
          <p:nvPr/>
        </p:nvSpPr>
        <p:spPr bwMode="auto">
          <a:xfrm>
            <a:off x="6856928" y="7673197"/>
            <a:ext cx="808440" cy="313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400">
                <a:solidFill>
                  <a:srgbClr val="FFFFFF"/>
                </a:solidFill>
                <a:latin typeface="Graphik RBC LC Medium"/>
                <a:ea typeface="Graphik RBC LC Medium"/>
                <a:cs typeface="Graphik RBC LC Medium"/>
              </a:rPr>
              <a:t>Резервы</a:t>
            </a:r>
            <a:endParaRPr lang="en-US" sz="1400"/>
          </a:p>
        </p:txBody>
      </p:sp>
      <p:sp>
        <p:nvSpPr>
          <p:cNvPr id="38" name="Text 16"/>
          <p:cNvSpPr/>
          <p:nvPr/>
        </p:nvSpPr>
        <p:spPr bwMode="auto">
          <a:xfrm>
            <a:off x="10158413" y="4827508"/>
            <a:ext cx="1485668" cy="330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Bold"/>
                <a:ea typeface="Graphik RBC LC Bold"/>
                <a:cs typeface="Graphik RBC LC Bold"/>
              </a:rPr>
              <a:t>120 532 460</a:t>
            </a:r>
            <a:endParaRPr lang="en-US" sz="1800"/>
          </a:p>
        </p:txBody>
      </p:sp>
      <p:sp>
        <p:nvSpPr>
          <p:cNvPr id="39" name="Text 17"/>
          <p:cNvSpPr/>
          <p:nvPr/>
        </p:nvSpPr>
        <p:spPr bwMode="auto">
          <a:xfrm>
            <a:off x="8634651" y="6199537"/>
            <a:ext cx="1307896" cy="330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Bold"/>
                <a:ea typeface="Graphik RBC LC Bold"/>
                <a:cs typeface="Graphik RBC LC Bold"/>
              </a:rPr>
              <a:t>24 514 569 </a:t>
            </a:r>
            <a:endParaRPr lang="en-US" sz="1800"/>
          </a:p>
        </p:txBody>
      </p:sp>
      <p:sp>
        <p:nvSpPr>
          <p:cNvPr id="40" name="Text 18"/>
          <p:cNvSpPr/>
          <p:nvPr/>
        </p:nvSpPr>
        <p:spPr bwMode="auto">
          <a:xfrm>
            <a:off x="8025146" y="7546157"/>
            <a:ext cx="1231708" cy="330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Bold"/>
                <a:ea typeface="Graphik RBC LC Bold"/>
                <a:cs typeface="Graphik RBC LC Bold"/>
              </a:rPr>
              <a:t>3 088 932</a:t>
            </a:r>
            <a:endParaRPr lang="en-US" sz="1800"/>
          </a:p>
        </p:txBody>
      </p:sp>
      <p:sp>
        <p:nvSpPr>
          <p:cNvPr id="41" name="Text 19"/>
          <p:cNvSpPr/>
          <p:nvPr/>
        </p:nvSpPr>
        <p:spPr bwMode="auto">
          <a:xfrm>
            <a:off x="10158413" y="5106995"/>
            <a:ext cx="791510" cy="321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600">
                <a:solidFill>
                  <a:srgbClr val="58585D"/>
                </a:solidFill>
                <a:latin typeface="Graphik RBC LC Medium"/>
                <a:ea typeface="Graphik RBC LC Medium"/>
                <a:cs typeface="Graphik RBC LC Medium"/>
              </a:rPr>
              <a:t>рублей</a:t>
            </a:r>
            <a:endParaRPr lang="en-US" sz="1600"/>
          </a:p>
        </p:txBody>
      </p:sp>
      <p:sp>
        <p:nvSpPr>
          <p:cNvPr id="42" name="Text 20"/>
          <p:cNvSpPr/>
          <p:nvPr/>
        </p:nvSpPr>
        <p:spPr bwMode="auto">
          <a:xfrm>
            <a:off x="8634651" y="6479024"/>
            <a:ext cx="791510" cy="321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600">
                <a:solidFill>
                  <a:srgbClr val="58585D"/>
                </a:solidFill>
                <a:latin typeface="Graphik RBC LC Medium"/>
                <a:ea typeface="Graphik RBC LC Medium"/>
                <a:cs typeface="Graphik RBC LC Medium"/>
              </a:rPr>
              <a:t>рублей</a:t>
            </a:r>
            <a:endParaRPr lang="en-US" sz="1600"/>
          </a:p>
        </p:txBody>
      </p:sp>
      <p:sp>
        <p:nvSpPr>
          <p:cNvPr id="43" name="Text 21"/>
          <p:cNvSpPr/>
          <p:nvPr/>
        </p:nvSpPr>
        <p:spPr bwMode="auto">
          <a:xfrm>
            <a:off x="8025146" y="7825644"/>
            <a:ext cx="791510" cy="321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600">
                <a:solidFill>
                  <a:srgbClr val="58585D"/>
                </a:solidFill>
                <a:latin typeface="Graphik RBC LC Medium"/>
                <a:ea typeface="Graphik RBC LC Medium"/>
                <a:cs typeface="Graphik RBC LC Medium"/>
              </a:rPr>
              <a:t>рублей</a:t>
            </a:r>
            <a:endParaRPr lang="en-US" sz="1600"/>
          </a:p>
        </p:txBody>
      </p:sp>
      <p:pic>
        <p:nvPicPr>
          <p:cNvPr id="44" name="Image 0" descr=" 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14182" y="3277624"/>
            <a:ext cx="12698" cy="4675061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96682" y="3277624"/>
            <a:ext cx="12698" cy="4675061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55369" y="3277624"/>
            <a:ext cx="12698" cy="4675061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39453" y="3277624"/>
            <a:ext cx="12698" cy="4675061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23536" y="3277624"/>
            <a:ext cx="12698" cy="4675061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07620" y="3277624"/>
            <a:ext cx="12698" cy="4675061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91704" y="3277624"/>
            <a:ext cx="12698" cy="4675061"/>
          </a:xfrm>
          <a:prstGeom prst="rect">
            <a:avLst/>
          </a:prstGeom>
        </p:spPr>
      </p:pic>
      <p:pic>
        <p:nvPicPr>
          <p:cNvPr id="9" name="Image 7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14182" y="3531703"/>
            <a:ext cx="190470" cy="508159"/>
          </a:xfrm>
          <a:prstGeom prst="rect">
            <a:avLst/>
          </a:prstGeom>
        </p:spPr>
      </p:pic>
      <p:pic>
        <p:nvPicPr>
          <p:cNvPr id="10" name="Image 8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14182" y="4141494"/>
            <a:ext cx="1003143" cy="508159"/>
          </a:xfrm>
          <a:prstGeom prst="rect">
            <a:avLst/>
          </a:prstGeom>
        </p:spPr>
      </p:pic>
      <p:pic>
        <p:nvPicPr>
          <p:cNvPr id="11" name="Image 9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26880" y="5056180"/>
            <a:ext cx="584109" cy="508159"/>
          </a:xfrm>
          <a:prstGeom prst="rect">
            <a:avLst/>
          </a:prstGeom>
        </p:spPr>
      </p:pic>
      <p:pic>
        <p:nvPicPr>
          <p:cNvPr id="12" name="Image 10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326880" y="5665970"/>
            <a:ext cx="2412623" cy="508159"/>
          </a:xfrm>
          <a:prstGeom prst="rect">
            <a:avLst/>
          </a:prstGeom>
        </p:spPr>
      </p:pic>
      <p:pic>
        <p:nvPicPr>
          <p:cNvPr id="13" name="Image 11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26880" y="6580656"/>
            <a:ext cx="4749058" cy="508159"/>
          </a:xfrm>
          <a:prstGeom prst="rect">
            <a:avLst/>
          </a:prstGeom>
        </p:spPr>
      </p:pic>
      <p:pic>
        <p:nvPicPr>
          <p:cNvPr id="14" name="Image 12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326880" y="7190446"/>
            <a:ext cx="6882324" cy="508159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 bwMode="auto">
          <a:xfrm>
            <a:off x="812673" y="635197"/>
            <a:ext cx="6649528" cy="1151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3200" b="1">
                <a:solidFill>
                  <a:srgbClr val="222222"/>
                </a:solidFill>
                <a:latin typeface="Times New Roman"/>
                <a:ea typeface="Graphik RBC LC Bold"/>
                <a:cs typeface="Times New Roman"/>
              </a:rPr>
              <a:t>РЕЗУЛЬТАТИВНОСТЬ АУДИТА В АКГ «ПРАВОВЕСТ АУДИТ»</a:t>
            </a:r>
            <a:endParaRPr lang="en-US" sz="3200" b="1">
              <a:latin typeface="Times New Roman"/>
              <a:cs typeface="Times New Roman"/>
            </a:endParaRPr>
          </a:p>
        </p:txBody>
      </p:sp>
      <p:sp>
        <p:nvSpPr>
          <p:cNvPr id="16" name="Text 1"/>
          <p:cNvSpPr/>
          <p:nvPr/>
        </p:nvSpPr>
        <p:spPr bwMode="auto">
          <a:xfrm>
            <a:off x="812673" y="3950934"/>
            <a:ext cx="1020074" cy="372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600">
                <a:solidFill>
                  <a:srgbClr val="222222"/>
                </a:solidFill>
                <a:latin typeface="Graphik RBC LC Semibold"/>
                <a:ea typeface="Graphik RBC LC Semibold"/>
                <a:cs typeface="Graphik RBC LC Semibold"/>
              </a:rPr>
              <a:t>РЕЗЕРВЫ</a:t>
            </a:r>
            <a:endParaRPr lang="en-US" sz="1600"/>
          </a:p>
        </p:txBody>
      </p:sp>
      <p:sp>
        <p:nvSpPr>
          <p:cNvPr id="17" name="Text 2"/>
          <p:cNvSpPr/>
          <p:nvPr/>
        </p:nvSpPr>
        <p:spPr bwMode="auto">
          <a:xfrm>
            <a:off x="812673" y="5475411"/>
            <a:ext cx="2175593" cy="372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600">
                <a:solidFill>
                  <a:srgbClr val="222222"/>
                </a:solidFill>
                <a:latin typeface="Graphik RBC LC Semibold"/>
                <a:ea typeface="Graphik RBC LC Semibold"/>
                <a:cs typeface="Graphik RBC LC Semibold"/>
              </a:rPr>
              <a:t>НАЛОГОВЫЕ РИСКИ</a:t>
            </a:r>
            <a:endParaRPr lang="en-US" sz="1600"/>
          </a:p>
        </p:txBody>
      </p:sp>
      <p:sp>
        <p:nvSpPr>
          <p:cNvPr id="18" name="Text 3"/>
          <p:cNvSpPr/>
          <p:nvPr/>
        </p:nvSpPr>
        <p:spPr bwMode="auto">
          <a:xfrm>
            <a:off x="812673" y="6694992"/>
            <a:ext cx="2175593" cy="982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600">
                <a:solidFill>
                  <a:srgbClr val="222222"/>
                </a:solidFill>
                <a:latin typeface="Graphik RBC LC Semibold"/>
                <a:ea typeface="Graphik RBC LC Semibold"/>
                <a:cs typeface="Graphik RBC LC Semibold"/>
              </a:rPr>
              <a:t>ИСКАЖЕНИЕ БУХГАЛТЕРСКОЙ ОТЧЕТНОСТИ</a:t>
            </a:r>
            <a:endParaRPr lang="en-US" sz="1600"/>
          </a:p>
        </p:txBody>
      </p:sp>
      <p:sp>
        <p:nvSpPr>
          <p:cNvPr id="19" name="Text 4"/>
          <p:cNvSpPr/>
          <p:nvPr/>
        </p:nvSpPr>
        <p:spPr bwMode="auto">
          <a:xfrm>
            <a:off x="3657029" y="3544407"/>
            <a:ext cx="1041237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95 682 </a:t>
            </a:r>
            <a:r>
              <a:rPr lang="en-US" sz="1800" b="1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₽</a:t>
            </a:r>
            <a:endParaRPr lang="en-US" sz="1800" b="1"/>
          </a:p>
        </p:txBody>
      </p:sp>
      <p:sp>
        <p:nvSpPr>
          <p:cNvPr id="20" name="Text 5"/>
          <p:cNvSpPr/>
          <p:nvPr/>
        </p:nvSpPr>
        <p:spPr bwMode="auto">
          <a:xfrm>
            <a:off x="4063365" y="5068884"/>
            <a:ext cx="1384084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2 295 346 </a:t>
            </a:r>
            <a:r>
              <a:rPr lang="en-US" sz="1800" b="1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₽</a:t>
            </a:r>
            <a:endParaRPr lang="en-US" sz="1800" b="1"/>
          </a:p>
        </p:txBody>
      </p:sp>
      <p:sp>
        <p:nvSpPr>
          <p:cNvPr id="21" name="Text 6"/>
          <p:cNvSpPr/>
          <p:nvPr/>
        </p:nvSpPr>
        <p:spPr bwMode="auto">
          <a:xfrm>
            <a:off x="8228314" y="6593360"/>
            <a:ext cx="1498366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64 419 429 </a:t>
            </a:r>
            <a:r>
              <a:rPr lang="en-US" sz="1800" b="1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₽</a:t>
            </a:r>
            <a:endParaRPr lang="en-US" sz="1800" b="1"/>
          </a:p>
        </p:txBody>
      </p:sp>
      <p:sp>
        <p:nvSpPr>
          <p:cNvPr id="22" name="Text 7"/>
          <p:cNvSpPr/>
          <p:nvPr/>
        </p:nvSpPr>
        <p:spPr bwMode="auto">
          <a:xfrm>
            <a:off x="4469702" y="4154198"/>
            <a:ext cx="1396782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3 088 932 </a:t>
            </a:r>
            <a:r>
              <a:rPr lang="en-US" sz="1800" b="1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₽</a:t>
            </a:r>
            <a:endParaRPr lang="en-US" sz="1800" b="1"/>
          </a:p>
        </p:txBody>
      </p:sp>
      <p:sp>
        <p:nvSpPr>
          <p:cNvPr id="23" name="Text 8"/>
          <p:cNvSpPr/>
          <p:nvPr/>
        </p:nvSpPr>
        <p:spPr bwMode="auto">
          <a:xfrm>
            <a:off x="5891879" y="5678674"/>
            <a:ext cx="1472970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24 514 569 </a:t>
            </a:r>
            <a:r>
              <a:rPr lang="en-US" sz="1800" b="1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₽</a:t>
            </a:r>
            <a:endParaRPr lang="en-US" sz="1800" b="1"/>
          </a:p>
        </p:txBody>
      </p:sp>
      <p:sp>
        <p:nvSpPr>
          <p:cNvPr id="24" name="Text 9"/>
          <p:cNvSpPr/>
          <p:nvPr/>
        </p:nvSpPr>
        <p:spPr bwMode="auto">
          <a:xfrm>
            <a:off x="10361581" y="7203150"/>
            <a:ext cx="1650742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120 532 460 </a:t>
            </a:r>
            <a:r>
              <a:rPr lang="en-US" sz="1800" b="1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₽</a:t>
            </a:r>
            <a:endParaRPr lang="en-US" sz="1800" b="1"/>
          </a:p>
        </p:txBody>
      </p:sp>
      <p:sp>
        <p:nvSpPr>
          <p:cNvPr id="25" name="Text 10"/>
          <p:cNvSpPr/>
          <p:nvPr/>
        </p:nvSpPr>
        <p:spPr bwMode="auto">
          <a:xfrm>
            <a:off x="812673" y="1854779"/>
            <a:ext cx="6704552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Выявлено в среднем</a:t>
            </a:r>
            <a:r>
              <a:rPr lang="en-US" sz="1800">
                <a:solidFill>
                  <a:srgbClr val="222222"/>
                </a:solidFill>
                <a:latin typeface="Graphik RBC LC Medium"/>
                <a:ea typeface="Graphik RBC LC Medium"/>
                <a:cs typeface="Graphik RBC LC Medium"/>
              </a:rPr>
              <a:t> на 1 проверку </a:t>
            </a:r>
            <a:r>
              <a:rPr lang="en-US" sz="18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с 1.01.2023 по 31.07.2024</a:t>
            </a:r>
            <a:endParaRPr lang="en-US" sz="1800"/>
          </a:p>
        </p:txBody>
      </p:sp>
      <p:pic>
        <p:nvPicPr>
          <p:cNvPr id="26" name="Image 13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939403" y="3785783"/>
            <a:ext cx="3250692" cy="1321213"/>
          </a:xfrm>
          <a:prstGeom prst="rect">
            <a:avLst/>
          </a:prstGeom>
        </p:spPr>
      </p:pic>
      <p:sp>
        <p:nvSpPr>
          <p:cNvPr id="27" name="Shape 11"/>
          <p:cNvSpPr/>
          <p:nvPr/>
        </p:nvSpPr>
        <p:spPr bwMode="auto">
          <a:xfrm>
            <a:off x="9244155" y="4090678"/>
            <a:ext cx="2641187" cy="711422"/>
          </a:xfrm>
          <a:prstGeom prst="rect">
            <a:avLst/>
          </a:prstGeom>
          <a:noFill/>
          <a:ln/>
        </p:spPr>
      </p:sp>
      <p:sp>
        <p:nvSpPr>
          <p:cNvPr id="28" name="Shape 12"/>
          <p:cNvSpPr/>
          <p:nvPr/>
        </p:nvSpPr>
        <p:spPr bwMode="auto">
          <a:xfrm>
            <a:off x="9244155" y="4090678"/>
            <a:ext cx="2552301" cy="304895"/>
          </a:xfrm>
          <a:prstGeom prst="rect">
            <a:avLst/>
          </a:prstGeom>
          <a:noFill/>
          <a:ln/>
        </p:spPr>
      </p:sp>
      <p:sp>
        <p:nvSpPr>
          <p:cNvPr id="29" name="Shape 13"/>
          <p:cNvSpPr/>
          <p:nvPr/>
        </p:nvSpPr>
        <p:spPr bwMode="auto">
          <a:xfrm>
            <a:off x="9244155" y="4141494"/>
            <a:ext cx="609505" cy="203263"/>
          </a:xfrm>
          <a:prstGeom prst="roundRect">
            <a:avLst>
              <a:gd name="adj" fmla="val 31490"/>
            </a:avLst>
          </a:prstGeom>
          <a:solidFill>
            <a:srgbClr val="C69263"/>
          </a:solidFill>
          <a:ln/>
        </p:spPr>
      </p:sp>
      <p:sp>
        <p:nvSpPr>
          <p:cNvPr id="30" name="Text 14"/>
          <p:cNvSpPr/>
          <p:nvPr/>
        </p:nvSpPr>
        <p:spPr bwMode="auto">
          <a:xfrm>
            <a:off x="9955243" y="4090678"/>
            <a:ext cx="1908935" cy="372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6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Финансовый аудит</a:t>
            </a:r>
            <a:endParaRPr lang="en-US" sz="1600"/>
          </a:p>
        </p:txBody>
      </p:sp>
      <p:sp>
        <p:nvSpPr>
          <p:cNvPr id="31" name="Shape 15"/>
          <p:cNvSpPr/>
          <p:nvPr/>
        </p:nvSpPr>
        <p:spPr bwMode="auto">
          <a:xfrm>
            <a:off x="9244155" y="4497205"/>
            <a:ext cx="2641187" cy="304895"/>
          </a:xfrm>
          <a:prstGeom prst="rect">
            <a:avLst/>
          </a:prstGeom>
          <a:noFill/>
          <a:ln/>
        </p:spPr>
      </p:sp>
      <p:sp>
        <p:nvSpPr>
          <p:cNvPr id="32" name="Shape 16"/>
          <p:cNvSpPr/>
          <p:nvPr/>
        </p:nvSpPr>
        <p:spPr bwMode="auto">
          <a:xfrm>
            <a:off x="9244155" y="4548021"/>
            <a:ext cx="609505" cy="203263"/>
          </a:xfrm>
          <a:prstGeom prst="roundRect">
            <a:avLst>
              <a:gd name="adj" fmla="val 31490"/>
            </a:avLst>
          </a:prstGeom>
          <a:solidFill>
            <a:srgbClr val="9E0E11"/>
          </a:solidFill>
          <a:ln/>
        </p:spPr>
      </p:sp>
      <p:sp>
        <p:nvSpPr>
          <p:cNvPr id="33" name="Text 17"/>
          <p:cNvSpPr/>
          <p:nvPr/>
        </p:nvSpPr>
        <p:spPr bwMode="auto">
          <a:xfrm>
            <a:off x="9955243" y="4497205"/>
            <a:ext cx="1997821" cy="372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600">
                <a:solidFill>
                  <a:srgbClr val="222222"/>
                </a:solidFill>
                <a:latin typeface="Graphik RBC LC Regular"/>
                <a:ea typeface="Graphik RBC LC Regular"/>
                <a:cs typeface="Graphik RBC LC Regular"/>
              </a:rPr>
              <a:t>Комплексный аудит</a:t>
            </a:r>
            <a:endParaRPr lang="en-US" sz="1600"/>
          </a:p>
        </p:txBody>
      </p:sp>
      <p:pic>
        <p:nvPicPr>
          <p:cNvPr id="35" name="Image 0" descr=" 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  <p:pic>
        <p:nvPicPr>
          <p:cNvPr id="1026" name="Picture 2" descr="https://lh7-rt.googleusercontent.com/docsz/AD_4nXeu79rjaG0AMHkCoWiClE1Hs9VskXAwsUEao1Zw1QAskN3IoBchz-YfcdNJGXfLRGvU_lCOm4J7dmmKbDpk22nwq0YqO-4pn6BgIuV4lAAJhIbcjSEva7siUtfP1pOXkB8-06cPaMUCWzAnbvlJTf4MNPSNh8dzR1pTRVhJ7w?key=4Xo68tqDzu8lxWK96prDV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0" y="12347"/>
            <a:ext cx="13003213" cy="97444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98216" y="2019931"/>
            <a:ext cx="2869752" cy="409067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 bwMode="auto">
          <a:xfrm>
            <a:off x="812673" y="635197"/>
            <a:ext cx="7144750" cy="1151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3600" b="1">
                <a:solidFill>
                  <a:srgbClr val="1D1D1F"/>
                </a:solidFill>
                <a:latin typeface="Times New Roman"/>
                <a:ea typeface="Graphik RBC LC Semibold"/>
                <a:cs typeface="Times New Roman"/>
              </a:rPr>
              <a:t>РЕЗУЛЬТАТЫ АУДИТА </a:t>
            </a:r>
            <a:r>
              <a:rPr lang="en-US" sz="3600" b="1">
                <a:solidFill>
                  <a:srgbClr val="C00000"/>
                </a:solidFill>
                <a:latin typeface="Times New Roman"/>
                <a:ea typeface="Graphik RBC LC Semibold"/>
                <a:cs typeface="Times New Roman"/>
              </a:rPr>
              <a:t>РУКОВОДИТЕЛЯМ</a:t>
            </a:r>
            <a:endParaRPr lang="en-US" sz="36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age 2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99750" y="2413754"/>
            <a:ext cx="5003018" cy="7342894"/>
          </a:xfrm>
          <a:prstGeom prst="rect">
            <a:avLst/>
          </a:prstGeom>
        </p:spPr>
      </p:pic>
      <p:pic>
        <p:nvPicPr>
          <p:cNvPr id="6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23562" y="7114222"/>
            <a:ext cx="5079206" cy="203263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 bwMode="auto">
          <a:xfrm>
            <a:off x="8228314" y="7419118"/>
            <a:ext cx="4423142" cy="982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600"/>
              </a:spcAft>
              <a:buNone/>
              <a:defRPr/>
            </a:pPr>
            <a:r>
              <a:rPr lang="en-US" sz="16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Для защищенности вас и бизнеса,  роста прибыли важно понимание происходящего. Мы презентуем итоги лично.</a:t>
            </a:r>
            <a:endParaRPr lang="en-US" sz="1600"/>
          </a:p>
        </p:txBody>
      </p:sp>
      <p:sp>
        <p:nvSpPr>
          <p:cNvPr id="8" name="Text 2"/>
          <p:cNvSpPr/>
          <p:nvPr/>
        </p:nvSpPr>
        <p:spPr bwMode="auto">
          <a:xfrm>
            <a:off x="8228314" y="8435435"/>
            <a:ext cx="3288786" cy="482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  <a:defRPr/>
            </a:pPr>
            <a:r>
              <a:rPr lang="en-US" sz="1800">
                <a:solidFill>
                  <a:srgbClr val="1D1D1F"/>
                </a:solidFill>
                <a:latin typeface="Graphik RBC LC Medium"/>
                <a:ea typeface="Graphik RBC LC Medium"/>
                <a:cs typeface="Graphik RBC LC Medium"/>
              </a:rPr>
              <a:t>Ген. Директор Наталья Игуш</a:t>
            </a:r>
            <a:endParaRPr lang="en-US" sz="1800"/>
          </a:p>
        </p:txBody>
      </p:sp>
      <p:pic>
        <p:nvPicPr>
          <p:cNvPr id="9" name="Image 4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2673" y="2591610"/>
            <a:ext cx="2869752" cy="4077973"/>
          </a:xfrm>
          <a:prstGeom prst="rect">
            <a:avLst/>
          </a:prstGeom>
        </p:spPr>
      </p:pic>
      <p:pic>
        <p:nvPicPr>
          <p:cNvPr id="10" name="Image 5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61781" y="2871097"/>
            <a:ext cx="3580840" cy="4776692"/>
          </a:xfrm>
          <a:prstGeom prst="rect">
            <a:avLst/>
          </a:prstGeom>
        </p:spPr>
      </p:pic>
      <p:pic>
        <p:nvPicPr>
          <p:cNvPr id="11" name="Image 6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955494" y="3468182"/>
            <a:ext cx="3580840" cy="4789396"/>
          </a:xfrm>
          <a:prstGeom prst="rect">
            <a:avLst/>
          </a:prstGeom>
        </p:spPr>
      </p:pic>
      <p:pic>
        <p:nvPicPr>
          <p:cNvPr id="12" name="Image 7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93538" y="6415504"/>
            <a:ext cx="3898291" cy="2731353"/>
          </a:xfrm>
          <a:prstGeom prst="rect">
            <a:avLst/>
          </a:prstGeom>
        </p:spPr>
      </p:pic>
      <p:pic>
        <p:nvPicPr>
          <p:cNvPr id="13" name="Image 0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5151459"/>
            <a:ext cx="13002768" cy="46051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 bwMode="auto">
          <a:xfrm>
            <a:off x="838068" y="647902"/>
            <a:ext cx="8493821" cy="1151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4000" b="1">
                <a:solidFill>
                  <a:srgbClr val="C00000"/>
                </a:solidFill>
                <a:latin typeface="Times New Roman"/>
                <a:ea typeface="Graphik RBC LC Bold"/>
                <a:cs typeface="Times New Roman"/>
              </a:rPr>
              <a:t>ДАШБОРДЫ: </a:t>
            </a:r>
            <a:endParaRPr lang="ru-RU" sz="4000" b="1">
              <a:solidFill>
                <a:srgbClr val="C00000"/>
              </a:solidFill>
              <a:latin typeface="Times New Roman"/>
              <a:ea typeface="Graphik RBC LC Bold"/>
              <a:cs typeface="Times New Roman"/>
            </a:endParaRPr>
          </a:p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4000" b="1">
                <a:solidFill>
                  <a:srgbClr val="C00000"/>
                </a:solidFill>
                <a:latin typeface="Times New Roman"/>
                <a:ea typeface="Graphik RBC LC Bold"/>
                <a:cs typeface="Times New Roman"/>
              </a:rPr>
              <a:t>КОНТРОЛЬ </a:t>
            </a:r>
            <a:r>
              <a:rPr lang="en-US" sz="4000" b="1">
                <a:solidFill>
                  <a:srgbClr val="C00000"/>
                </a:solidFill>
                <a:latin typeface="Times New Roman"/>
                <a:ea typeface="Graphik RBC LC Bold"/>
                <a:cs typeface="Times New Roman"/>
              </a:rPr>
              <a:t>СОСТОЯНИЯ УЧЕТА</a:t>
            </a:r>
            <a:endParaRPr lang="en-US" sz="40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96482" y="647902"/>
            <a:ext cx="1197660" cy="1561168"/>
          </a:xfrm>
          <a:prstGeom prst="rect">
            <a:avLst/>
          </a:prstGeom>
        </p:spPr>
      </p:pic>
      <p:pic>
        <p:nvPicPr>
          <p:cNvPr id="5" name="Image 2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5371" y="1905595"/>
            <a:ext cx="11021877" cy="7266670"/>
          </a:xfrm>
          <a:prstGeom prst="rect">
            <a:avLst/>
          </a:prstGeom>
        </p:spPr>
      </p:pic>
      <p:pic>
        <p:nvPicPr>
          <p:cNvPr id="6" name="Image 3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47876" y="2703405"/>
            <a:ext cx="8776868" cy="5676134"/>
          </a:xfrm>
          <a:prstGeom prst="rect">
            <a:avLst/>
          </a:prstGeom>
        </p:spPr>
      </p:pic>
      <p:pic>
        <p:nvPicPr>
          <p:cNvPr id="7" name="Image 4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47876" y="2703405"/>
            <a:ext cx="1513604" cy="5676134"/>
          </a:xfrm>
          <a:prstGeom prst="rect">
            <a:avLst/>
          </a:prstGeom>
        </p:spPr>
      </p:pic>
      <p:pic>
        <p:nvPicPr>
          <p:cNvPr id="8" name="Image 5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947876" y="3145504"/>
            <a:ext cx="8776868" cy="4791936"/>
          </a:xfrm>
          <a:prstGeom prst="rect">
            <a:avLst/>
          </a:prstGeom>
        </p:spPr>
      </p:pic>
      <p:pic>
        <p:nvPicPr>
          <p:cNvPr id="9" name="Image 6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47876" y="2993055"/>
            <a:ext cx="8776868" cy="243916"/>
          </a:xfrm>
          <a:prstGeom prst="rect">
            <a:avLst/>
          </a:prstGeom>
        </p:spPr>
      </p:pic>
      <p:pic>
        <p:nvPicPr>
          <p:cNvPr id="10" name="Image 7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603093" y="3069274"/>
            <a:ext cx="91426" cy="91469"/>
          </a:xfrm>
          <a:prstGeom prst="rect">
            <a:avLst/>
          </a:prstGeom>
        </p:spPr>
      </p:pic>
      <p:pic>
        <p:nvPicPr>
          <p:cNvPr id="11" name="Image 8" descr=" 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606902" y="3074426"/>
            <a:ext cx="83807" cy="74884"/>
          </a:xfrm>
          <a:prstGeom prst="rect">
            <a:avLst/>
          </a:prstGeom>
        </p:spPr>
      </p:pic>
      <p:pic>
        <p:nvPicPr>
          <p:cNvPr id="12" name="Image 9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415163" y="3069274"/>
            <a:ext cx="91426" cy="91469"/>
          </a:xfrm>
          <a:prstGeom prst="rect">
            <a:avLst/>
          </a:prstGeom>
        </p:spPr>
      </p:pic>
      <p:pic>
        <p:nvPicPr>
          <p:cNvPr id="13" name="Image 10" descr=" 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422782" y="3076896"/>
            <a:ext cx="76188" cy="76224"/>
          </a:xfrm>
          <a:prstGeom prst="rect">
            <a:avLst/>
          </a:prstGeom>
        </p:spPr>
      </p:pic>
      <p:pic>
        <p:nvPicPr>
          <p:cNvPr id="14" name="Image 11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039301" y="3069275"/>
            <a:ext cx="91426" cy="91469"/>
          </a:xfrm>
          <a:prstGeom prst="rect">
            <a:avLst/>
          </a:prstGeom>
        </p:spPr>
      </p:pic>
      <p:pic>
        <p:nvPicPr>
          <p:cNvPr id="15" name="Image 12" descr=" 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054539" y="3085366"/>
            <a:ext cx="60951" cy="59286"/>
          </a:xfrm>
          <a:prstGeom prst="rect">
            <a:avLst/>
          </a:prstGeom>
        </p:spPr>
      </p:pic>
      <p:pic>
        <p:nvPicPr>
          <p:cNvPr id="16" name="Image 13" descr=" 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2237390" y="3069274"/>
            <a:ext cx="91426" cy="91469"/>
          </a:xfrm>
          <a:prstGeom prst="rect">
            <a:avLst/>
          </a:prstGeom>
        </p:spPr>
      </p:pic>
      <p:pic>
        <p:nvPicPr>
          <p:cNvPr id="17" name="Image 14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521576" y="3069275"/>
            <a:ext cx="91426" cy="91469"/>
          </a:xfrm>
          <a:prstGeom prst="rect">
            <a:avLst/>
          </a:prstGeom>
        </p:spPr>
      </p:pic>
      <p:pic>
        <p:nvPicPr>
          <p:cNvPr id="18" name="Image 15" descr=" 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559670" y="3080709"/>
            <a:ext cx="15238" cy="68602"/>
          </a:xfrm>
          <a:prstGeom prst="rect">
            <a:avLst/>
          </a:prstGeom>
        </p:spPr>
      </p:pic>
      <p:sp>
        <p:nvSpPr>
          <p:cNvPr id="19" name="Shape 1"/>
          <p:cNvSpPr/>
          <p:nvPr/>
        </p:nvSpPr>
        <p:spPr bwMode="auto">
          <a:xfrm>
            <a:off x="10359042" y="3064192"/>
            <a:ext cx="111743" cy="111795"/>
          </a:xfrm>
          <a:prstGeom prst="ellipse">
            <a:avLst/>
          </a:prstGeom>
          <a:solidFill>
            <a:srgbClr val="C4C4C4"/>
          </a:solidFill>
          <a:ln/>
        </p:spPr>
      </p:sp>
      <p:pic>
        <p:nvPicPr>
          <p:cNvPr id="20" name="Image 16" descr=" 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384437" y="3074357"/>
            <a:ext cx="60950" cy="86388"/>
          </a:xfrm>
          <a:prstGeom prst="rect">
            <a:avLst/>
          </a:prstGeom>
        </p:spPr>
      </p:pic>
      <p:sp>
        <p:nvSpPr>
          <p:cNvPr id="21" name="Shape 2"/>
          <p:cNvSpPr/>
          <p:nvPr/>
        </p:nvSpPr>
        <p:spPr bwMode="auto">
          <a:xfrm>
            <a:off x="2791024" y="3033704"/>
            <a:ext cx="7435958" cy="162611"/>
          </a:xfrm>
          <a:prstGeom prst="roundRect">
            <a:avLst>
              <a:gd name="adj" fmla="val 759137"/>
            </a:avLst>
          </a:prstGeom>
          <a:solidFill>
            <a:srgbClr val="F1F3F4"/>
          </a:solidFill>
          <a:ln/>
        </p:spPr>
      </p:sp>
      <p:pic>
        <p:nvPicPr>
          <p:cNvPr id="22" name="Image 17" descr=" 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2846895" y="3084518"/>
            <a:ext cx="56597" cy="60980"/>
          </a:xfrm>
          <a:prstGeom prst="rect">
            <a:avLst/>
          </a:prstGeom>
        </p:spPr>
      </p:pic>
      <p:pic>
        <p:nvPicPr>
          <p:cNvPr id="23" name="Image 18" descr=" 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2853970" y="3089600"/>
            <a:ext cx="42448" cy="50815"/>
          </a:xfrm>
          <a:prstGeom prst="rect">
            <a:avLst/>
          </a:prstGeom>
        </p:spPr>
      </p:pic>
      <p:pic>
        <p:nvPicPr>
          <p:cNvPr id="24" name="Image 19" descr=" 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059368" y="3069272"/>
            <a:ext cx="91426" cy="91469"/>
          </a:xfrm>
          <a:prstGeom prst="rect">
            <a:avLst/>
          </a:prstGeom>
        </p:spPr>
      </p:pic>
      <p:pic>
        <p:nvPicPr>
          <p:cNvPr id="25" name="Image 20" descr=" 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10061604" y="3071178"/>
            <a:ext cx="86953" cy="82734"/>
          </a:xfrm>
          <a:prstGeom prst="rect">
            <a:avLst/>
          </a:prstGeom>
        </p:spPr>
      </p:pic>
      <p:sp>
        <p:nvSpPr>
          <p:cNvPr id="26" name="Text 3"/>
          <p:cNvSpPr/>
          <p:nvPr/>
        </p:nvSpPr>
        <p:spPr bwMode="auto">
          <a:xfrm>
            <a:off x="2933242" y="3061656"/>
            <a:ext cx="419035" cy="114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600">
                <a:solidFill>
                  <a:srgbClr val="717171"/>
                </a:solidFill>
                <a:latin typeface="Fira Sans Regular"/>
                <a:ea typeface="Fira Sans Regular"/>
                <a:cs typeface="Fira Sans Regular"/>
              </a:rPr>
              <a:t>google.com</a:t>
            </a:r>
            <a:endParaRPr lang="en-US" sz="600"/>
          </a:p>
        </p:txBody>
      </p:sp>
      <p:pic>
        <p:nvPicPr>
          <p:cNvPr id="27" name="Image 21" descr=" 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1947876" y="2703405"/>
            <a:ext cx="8776868" cy="289651"/>
          </a:xfrm>
          <a:prstGeom prst="rect">
            <a:avLst/>
          </a:prstGeom>
        </p:spPr>
      </p:pic>
      <p:sp>
        <p:nvSpPr>
          <p:cNvPr id="28" name="Shape 4"/>
          <p:cNvSpPr/>
          <p:nvPr/>
        </p:nvSpPr>
        <p:spPr bwMode="auto">
          <a:xfrm>
            <a:off x="2074856" y="2810120"/>
            <a:ext cx="71109" cy="71142"/>
          </a:xfrm>
          <a:prstGeom prst="ellipse">
            <a:avLst/>
          </a:prstGeom>
          <a:solidFill>
            <a:srgbClr val="FF5E58"/>
          </a:solidFill>
          <a:ln/>
        </p:spPr>
      </p:sp>
      <p:sp>
        <p:nvSpPr>
          <p:cNvPr id="29" name="Shape 5"/>
          <p:cNvSpPr/>
          <p:nvPr/>
        </p:nvSpPr>
        <p:spPr bwMode="auto">
          <a:xfrm>
            <a:off x="2186598" y="2810120"/>
            <a:ext cx="71109" cy="71142"/>
          </a:xfrm>
          <a:prstGeom prst="ellipse">
            <a:avLst/>
          </a:prstGeom>
          <a:solidFill>
            <a:srgbClr val="FFBF30"/>
          </a:solidFill>
          <a:ln/>
        </p:spPr>
      </p:sp>
      <p:sp>
        <p:nvSpPr>
          <p:cNvPr id="30" name="Shape 6"/>
          <p:cNvSpPr/>
          <p:nvPr/>
        </p:nvSpPr>
        <p:spPr bwMode="auto">
          <a:xfrm>
            <a:off x="2298341" y="2810120"/>
            <a:ext cx="71109" cy="71142"/>
          </a:xfrm>
          <a:prstGeom prst="ellipse">
            <a:avLst/>
          </a:prstGeom>
          <a:solidFill>
            <a:srgbClr val="27C840"/>
          </a:solidFill>
          <a:ln/>
        </p:spPr>
      </p:sp>
      <p:pic>
        <p:nvPicPr>
          <p:cNvPr id="31" name="Image 22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2450716" y="2952406"/>
            <a:ext cx="91426" cy="40652"/>
          </a:xfrm>
          <a:prstGeom prst="rect">
            <a:avLst/>
          </a:prstGeom>
        </p:spPr>
      </p:pic>
      <p:pic>
        <p:nvPicPr>
          <p:cNvPr id="32" name="Image 23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450716" y="2769468"/>
            <a:ext cx="1305356" cy="223590"/>
          </a:xfrm>
          <a:prstGeom prst="rect">
            <a:avLst/>
          </a:prstGeom>
        </p:spPr>
      </p:pic>
      <p:pic>
        <p:nvPicPr>
          <p:cNvPr id="33" name="Image 24" descr=" "/>
          <p:cNvPicPr>
            <a:picLocks noChangeAspect="1"/>
          </p:cNvPicPr>
          <p:nvPr/>
        </p:nvPicPr>
        <p:blipFill>
          <a:blip r:embed="rId22"/>
          <a:stretch/>
        </p:blipFill>
        <p:spPr bwMode="auto">
          <a:xfrm>
            <a:off x="2582776" y="2830446"/>
            <a:ext cx="91426" cy="91469"/>
          </a:xfrm>
          <a:prstGeom prst="rect">
            <a:avLst/>
          </a:prstGeom>
        </p:spPr>
      </p:pic>
      <p:pic>
        <p:nvPicPr>
          <p:cNvPr id="34" name="Image 25" descr=" "/>
          <p:cNvPicPr>
            <a:picLocks noChangeAspect="1"/>
          </p:cNvPicPr>
          <p:nvPr/>
        </p:nvPicPr>
        <p:blipFill>
          <a:blip r:embed="rId23"/>
          <a:stretch/>
        </p:blipFill>
        <p:spPr bwMode="auto">
          <a:xfrm>
            <a:off x="2587728" y="2884944"/>
            <a:ext cx="72592" cy="36971"/>
          </a:xfrm>
          <a:prstGeom prst="rect">
            <a:avLst/>
          </a:prstGeom>
        </p:spPr>
      </p:pic>
      <p:sp>
        <p:nvSpPr>
          <p:cNvPr id="35" name="Text 7"/>
          <p:cNvSpPr/>
          <p:nvPr/>
        </p:nvSpPr>
        <p:spPr bwMode="auto">
          <a:xfrm>
            <a:off x="2724993" y="2830446"/>
            <a:ext cx="274277" cy="1168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600">
                <a:solidFill>
                  <a:srgbClr val="717171"/>
                </a:solidFill>
                <a:latin typeface="Fira Sans Regular"/>
                <a:ea typeface="Fira Sans Regular"/>
                <a:cs typeface="Fira Sans Regular"/>
              </a:rPr>
              <a:t>Google</a:t>
            </a:r>
            <a:endParaRPr lang="en-US" sz="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 bwMode="auto">
          <a:xfrm>
            <a:off x="812673" y="635197"/>
            <a:ext cx="7449502" cy="1151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  <a:defRPr/>
            </a:pPr>
            <a:r>
              <a:rPr lang="en-US" sz="3200" b="1">
                <a:solidFill>
                  <a:srgbClr val="C00000"/>
                </a:solidFill>
                <a:latin typeface="Times New Roman"/>
                <a:ea typeface="Graphik RBC LC Semibold"/>
                <a:cs typeface="Times New Roman"/>
              </a:rPr>
              <a:t>КАК СТРАХОВКА ОТ НАЛОГОВЫХ ПРЕТЕНЗИЙ СНИЖАЕТ РИСКИ</a:t>
            </a:r>
            <a:endParaRPr lang="en-US" sz="32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1"/>
          <p:cNvSpPr/>
          <p:nvPr/>
        </p:nvSpPr>
        <p:spPr bwMode="auto">
          <a:xfrm>
            <a:off x="812673" y="4090678"/>
            <a:ext cx="1900470" cy="694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  <a:defRPr/>
            </a:pPr>
            <a:r>
              <a:rPr lang="en-US" sz="2000">
                <a:solidFill>
                  <a:srgbClr val="1D1D1F"/>
                </a:solidFill>
                <a:latin typeface="Graphik RBC LC Semibold"/>
                <a:ea typeface="Graphik RBC LC Semibold"/>
                <a:cs typeface="Graphik RBC LC Semibold"/>
              </a:rPr>
              <a:t>Без страховки</a:t>
            </a:r>
            <a:endParaRPr lang="en-US" sz="2000"/>
          </a:p>
        </p:txBody>
      </p:sp>
      <p:sp>
        <p:nvSpPr>
          <p:cNvPr id="4" name="Text 2"/>
          <p:cNvSpPr/>
          <p:nvPr/>
        </p:nvSpPr>
        <p:spPr bwMode="auto">
          <a:xfrm>
            <a:off x="8596557" y="4090678"/>
            <a:ext cx="1951262" cy="694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  <a:defRPr/>
            </a:pPr>
            <a:r>
              <a:rPr lang="en-US" sz="2000">
                <a:solidFill>
                  <a:srgbClr val="1D1D1F"/>
                </a:solidFill>
                <a:latin typeface="Graphik RBC LC Semibold"/>
                <a:ea typeface="Graphik RBC LC Semibold"/>
                <a:cs typeface="Graphik RBC LC Semibold"/>
              </a:rPr>
              <a:t>Со страховкой</a:t>
            </a:r>
            <a:endParaRPr lang="en-US" sz="2000"/>
          </a:p>
        </p:txBody>
      </p:sp>
      <p:sp>
        <p:nvSpPr>
          <p:cNvPr id="5" name="Text 3"/>
          <p:cNvSpPr/>
          <p:nvPr/>
        </p:nvSpPr>
        <p:spPr bwMode="auto">
          <a:xfrm>
            <a:off x="812673" y="1880187"/>
            <a:ext cx="7796582" cy="11433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spcAft>
                <a:spcPts val="1600"/>
              </a:spcAft>
              <a:buNone/>
              <a:defRPr/>
            </a:pPr>
            <a:r>
              <a:rPr lang="en-US" sz="18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Вместе с аудитом вы получаете расширенные гарантии налоговой безопасности на случай возникновения у налоговой вопросов по проверенному аудиторами периоду</a:t>
            </a:r>
            <a:endParaRPr lang="en-US" sz="1800"/>
          </a:p>
        </p:txBody>
      </p:sp>
      <p:sp>
        <p:nvSpPr>
          <p:cNvPr id="6" name="Text 4"/>
          <p:cNvSpPr/>
          <p:nvPr/>
        </p:nvSpPr>
        <p:spPr bwMode="auto">
          <a:xfrm>
            <a:off x="8952101" y="4763988"/>
            <a:ext cx="3301484" cy="1486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600"/>
              </a:spcAft>
              <a:buNone/>
              <a:defRPr/>
            </a:pPr>
            <a:r>
              <a:rPr lang="en-US" sz="15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3-х летняя защита интересов  клиента в налоговых органах</a:t>
            </a:r>
            <a:endParaRPr lang="en-US" sz="1500"/>
          </a:p>
          <a:p>
            <a:pPr marL="0" indent="0" algn="l">
              <a:lnSpc>
                <a:spcPts val="2400"/>
              </a:lnSpc>
              <a:spcAft>
                <a:spcPts val="1600"/>
              </a:spcAft>
              <a:buNone/>
              <a:defRPr/>
            </a:pPr>
            <a:r>
              <a:rPr lang="en-US" sz="15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«Ингосстрах» компенсирует  клиенту штрафы и пени до 30 млн.</a:t>
            </a:r>
            <a:endParaRPr lang="en-US" sz="1500"/>
          </a:p>
        </p:txBody>
      </p:sp>
      <p:sp>
        <p:nvSpPr>
          <p:cNvPr id="7" name="Text 5"/>
          <p:cNvSpPr/>
          <p:nvPr/>
        </p:nvSpPr>
        <p:spPr bwMode="auto">
          <a:xfrm>
            <a:off x="1168217" y="4763988"/>
            <a:ext cx="3390370" cy="1486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600"/>
              </a:spcAft>
              <a:buNone/>
              <a:defRPr/>
            </a:pPr>
            <a:r>
              <a:rPr lang="en-US" sz="15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оплата штрафов за счет бюджета компании</a:t>
            </a:r>
            <a:endParaRPr lang="en-US" sz="1500"/>
          </a:p>
          <a:p>
            <a:pPr marL="0" indent="0" algn="l">
              <a:lnSpc>
                <a:spcPts val="2400"/>
              </a:lnSpc>
              <a:spcAft>
                <a:spcPts val="1600"/>
              </a:spcAft>
              <a:buNone/>
              <a:defRPr/>
            </a:pPr>
            <a:r>
              <a:rPr lang="en-US" sz="1500">
                <a:solidFill>
                  <a:srgbClr val="000000"/>
                </a:solidFill>
                <a:latin typeface="Graphik RBC LC Regular"/>
                <a:ea typeface="Graphik RBC LC Regular"/>
                <a:cs typeface="Graphik RBC LC Regular"/>
              </a:rPr>
              <a:t>риски персональной ответственности руководителя</a:t>
            </a:r>
            <a:endParaRPr lang="en-US" sz="1500"/>
          </a:p>
        </p:txBody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2852" y="4789393"/>
            <a:ext cx="202759" cy="165927"/>
          </a:xfrm>
          <a:prstGeom prst="rect">
            <a:avLst/>
          </a:prstGeom>
        </p:spPr>
      </p:pic>
      <p:pic>
        <p:nvPicPr>
          <p:cNvPr id="9" name="Image 1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9702" y="4821611"/>
            <a:ext cx="269610" cy="294868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2852" y="5577039"/>
            <a:ext cx="202759" cy="165927"/>
          </a:xfrm>
          <a:prstGeom prst="rect">
            <a:avLst/>
          </a:prstGeom>
        </p:spPr>
      </p:pic>
      <p:pic>
        <p:nvPicPr>
          <p:cNvPr id="11" name="Image 3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9702" y="5609258"/>
            <a:ext cx="269610" cy="294868"/>
          </a:xfrm>
          <a:prstGeom prst="rect">
            <a:avLst/>
          </a:prstGeom>
        </p:spPr>
      </p:pic>
      <p:pic>
        <p:nvPicPr>
          <p:cNvPr id="12" name="Image 4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45827" y="4725858"/>
            <a:ext cx="330024" cy="378018"/>
          </a:xfrm>
          <a:prstGeom prst="rect">
            <a:avLst/>
          </a:prstGeom>
        </p:spPr>
      </p:pic>
      <p:pic>
        <p:nvPicPr>
          <p:cNvPr id="13" name="Image 5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45827" y="5538912"/>
            <a:ext cx="330024" cy="378018"/>
          </a:xfrm>
          <a:prstGeom prst="rect">
            <a:avLst/>
          </a:prstGeom>
        </p:spPr>
      </p:pic>
      <p:pic>
        <p:nvPicPr>
          <p:cNvPr id="15" name="Image 7" descr=" 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082213" y="4166902"/>
            <a:ext cx="3146107" cy="2862940"/>
          </a:xfrm>
          <a:prstGeom prst="rect">
            <a:avLst/>
          </a:prstGeom>
        </p:spPr>
      </p:pic>
      <p:pic>
        <p:nvPicPr>
          <p:cNvPr id="16" name="Image 8" descr=" 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42721" y="4955990"/>
            <a:ext cx="797067" cy="2093488"/>
          </a:xfrm>
          <a:prstGeom prst="rect">
            <a:avLst/>
          </a:prstGeom>
        </p:spPr>
      </p:pic>
      <p:pic>
        <p:nvPicPr>
          <p:cNvPr id="17" name="Image 9" descr=" 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924418" y="6015599"/>
            <a:ext cx="2078643" cy="1101480"/>
          </a:xfrm>
          <a:prstGeom prst="rect">
            <a:avLst/>
          </a:prstGeom>
        </p:spPr>
      </p:pic>
      <p:sp>
        <p:nvSpPr>
          <p:cNvPr id="18" name="Shape 6"/>
          <p:cNvSpPr/>
          <p:nvPr/>
        </p:nvSpPr>
        <p:spPr bwMode="auto">
          <a:xfrm rot="2700000">
            <a:off x="6156282" y="6694971"/>
            <a:ext cx="196965" cy="197057"/>
          </a:xfrm>
          <a:prstGeom prst="ellipse">
            <a:avLst/>
          </a:prstGeom>
          <a:solidFill>
            <a:srgbClr val="DFE0E2"/>
          </a:solidFill>
          <a:ln/>
        </p:spPr>
      </p:sp>
      <p:sp>
        <p:nvSpPr>
          <p:cNvPr id="19" name="Text 7"/>
          <p:cNvSpPr/>
          <p:nvPr/>
        </p:nvSpPr>
        <p:spPr bwMode="auto">
          <a:xfrm>
            <a:off x="7771186" y="7368302"/>
            <a:ext cx="1811584" cy="364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  <a:defRPr/>
            </a:pPr>
            <a:r>
              <a:rPr lang="en-US" sz="1400">
                <a:solidFill>
                  <a:srgbClr val="87B106"/>
                </a:solidFill>
                <a:latin typeface="Graphik RBC LC Semibold"/>
                <a:ea typeface="Graphik RBC LC Semibold"/>
                <a:cs typeface="Graphik RBC LC Semibold"/>
              </a:rPr>
              <a:t>ВЫСОКАЯ ЗАЩИТА</a:t>
            </a:r>
            <a:endParaRPr lang="en-US" sz="1400"/>
          </a:p>
        </p:txBody>
      </p:sp>
      <p:sp>
        <p:nvSpPr>
          <p:cNvPr id="20" name="Text 8"/>
          <p:cNvSpPr/>
          <p:nvPr/>
        </p:nvSpPr>
        <p:spPr bwMode="auto">
          <a:xfrm>
            <a:off x="3064454" y="7368302"/>
            <a:ext cx="1646509" cy="364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  <a:defRPr/>
            </a:pPr>
            <a:r>
              <a:rPr lang="en-US" sz="1400">
                <a:solidFill>
                  <a:srgbClr val="C94121"/>
                </a:solidFill>
                <a:latin typeface="Graphik RBC LC Semibold"/>
                <a:ea typeface="Graphik RBC LC Semibold"/>
                <a:cs typeface="Graphik RBC LC Semibold"/>
              </a:rPr>
              <a:t>НИЗКАЯ ЗАЩИТА</a:t>
            </a:r>
            <a:endParaRPr lang="en-US" sz="1400"/>
          </a:p>
        </p:txBody>
      </p:sp>
      <p:pic>
        <p:nvPicPr>
          <p:cNvPr id="21" name="Image 0" descr=" 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265422" y="635197"/>
            <a:ext cx="924670" cy="1205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26393" y="458726"/>
            <a:ext cx="80522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Что учитывает ФНС </a:t>
            </a:r>
            <a:endParaRPr lang="ru-RU" sz="40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при </a:t>
            </a: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раскрытии схем «дробления»</a:t>
            </a:r>
            <a:endParaRPr sz="400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6393" y="1944816"/>
            <a:ext cx="1214883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222222"/>
                </a:solidFill>
                <a:latin typeface="Times New Roman"/>
                <a:cs typeface="Times New Roman"/>
              </a:rPr>
              <a:t>Письмо ФНС от 09.08.2024 года № СД-4-7/9113</a:t>
            </a:r>
            <a:endParaRPr sz="2400"/>
          </a:p>
          <a:p>
            <a:pPr algn="just">
              <a:defRPr/>
            </a:pPr>
            <a:endParaRPr lang="ru-RU" sz="2400">
              <a:solidFill>
                <a:srgbClr val="222222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К доказательствам, что от имени нескольких формально самостоятельных субъектов ведется единая деятельность, координируемая одними и теми же лицами, могут относиться:</a:t>
            </a:r>
            <a:endParaRPr sz="2400"/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общность учредителей и (или) руководителей организаций, работников;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единство кадровой политики;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ведение бухучета одним и тем же лицом;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совпадение IP-адресов;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общность доступа к распоряжению и управлению движением денежных средств;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совпадение адреса местонахождения;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общность средств связи и идентификации, контрагентов, представителей, материально-технических ресурсов;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несение расходов участниками схемы друг за друга;</a:t>
            </a:r>
            <a:endParaRPr sz="2400" b="1"/>
          </a:p>
          <a:p>
            <a:pPr algn="just">
              <a:buFont typeface="Arial"/>
              <a:buChar char="•"/>
              <a:defRPr/>
            </a:pPr>
            <a:r>
              <a:rPr lang="ru-RU" sz="2400" b="1">
                <a:latin typeface="Times New Roman"/>
                <a:cs typeface="Times New Roman"/>
              </a:rPr>
              <a:t>признаки формального документооборота.</a:t>
            </a:r>
            <a:endParaRPr sz="2400" b="1"/>
          </a:p>
          <a:p>
            <a:pPr algn="just">
              <a:buFont typeface="Arial"/>
              <a:buChar char="•"/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Упризнаки</a:t>
            </a:r>
            <a:r>
              <a:rPr lang="ru-RU" sz="2400">
                <a:latin typeface="Times New Roman"/>
                <a:cs typeface="Times New Roman"/>
              </a:rPr>
              <a:t> «дробления» не являются исчерпывающими. Учитываются фактические обстоятельства деятельности группы формально самостоятельных лиц в каждом конкретном случае.</a:t>
            </a:r>
            <a:endParaRPr sz="2400"/>
          </a:p>
        </p:txBody>
      </p:sp>
      <p:pic>
        <p:nvPicPr>
          <p:cNvPr id="5" name="Image 16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50312" y="547515"/>
            <a:ext cx="852722" cy="1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8"/>
          <p:cNvPicPr>
            <a:picLocks noChangeAspect="1" noChangeArrowheads="1"/>
          </p:cNvPicPr>
          <p:nvPr/>
        </p:nvPicPr>
        <p:blipFill>
          <a:blip r:embed="rId2"/>
          <a:srcRect l="49469" t="0" r="0" b="0"/>
          <a:stretch/>
        </p:blipFill>
        <p:spPr bwMode="auto">
          <a:xfrm>
            <a:off x="-24761" y="5974003"/>
            <a:ext cx="1845187" cy="261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https://avatars.mds.yandex.net/i?id=d3351c7c3311f9066cfeb125c6d6ffd1_l-5288037-images-thumbs&amp;n=13"/>
          <p:cNvPicPr/>
          <p:nvPr/>
        </p:nvPicPr>
        <p:blipFill>
          <a:blip r:embed="rId3">
            <a:alphaModFix/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/>
        </p:blipFill>
        <p:spPr bwMode="auto">
          <a:xfrm>
            <a:off x="3044261" y="2871810"/>
            <a:ext cx="7186268" cy="239310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63" name="Google Shape;163;p8"/>
          <p:cNvSpPr txBox="1"/>
          <p:nvPr/>
        </p:nvSpPr>
        <p:spPr bwMode="auto">
          <a:xfrm>
            <a:off x="3088321" y="2986271"/>
            <a:ext cx="7615204" cy="191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791" tIns="26388" rIns="52791" bIns="26388" anchor="ctr" anchorCtr="0">
            <a:spAutoFit/>
          </a:bodyPr>
          <a:lstStyle/>
          <a:p>
            <a:pPr algn="ctr" defTabSz="355794">
              <a:defRPr/>
            </a:pPr>
            <a:r>
              <a:rPr lang="ru-RU" sz="2900">
                <a:solidFill>
                  <a:srgbClr val="FFFFFF"/>
                </a:solidFill>
                <a:latin typeface="Roboto"/>
                <a:ea typeface="Roboto"/>
                <a:cs typeface="Roboto Medium"/>
              </a:rPr>
              <a:t>Запись </a:t>
            </a:r>
            <a:r>
              <a:rPr lang="ru-RU" sz="2900">
                <a:solidFill>
                  <a:srgbClr val="FFFFFF"/>
                </a:solidFill>
                <a:latin typeface="Roboto"/>
                <a:ea typeface="Roboto"/>
                <a:cs typeface="Roboto Medium"/>
              </a:rPr>
              <a:t>интенсива</a:t>
            </a:r>
            <a:r>
              <a:rPr lang="ru-RU" sz="2900">
                <a:solidFill>
                  <a:srgbClr val="FFFFFF"/>
                </a:solidFill>
                <a:latin typeface="Roboto"/>
                <a:ea typeface="Roboto"/>
                <a:cs typeface="Roboto Medium"/>
              </a:rPr>
              <a:t> </a:t>
            </a:r>
            <a:endParaRPr/>
          </a:p>
          <a:p>
            <a:pPr algn="ctr" defTabSz="355794">
              <a:defRPr/>
            </a:pPr>
            <a:endParaRPr lang="en-US" sz="2900">
              <a:solidFill>
                <a:srgbClr val="FFFFFF"/>
              </a:solidFill>
              <a:latin typeface="Roboto"/>
              <a:ea typeface="Roboto"/>
              <a:cs typeface="Roboto Medium"/>
            </a:endParaRPr>
          </a:p>
          <a:p>
            <a:pPr algn="ctr">
              <a:defRPr/>
            </a:pPr>
            <a:r>
              <a:rPr lang="ru-RU" sz="3150">
                <a:solidFill>
                  <a:schemeClr val="bg1"/>
                </a:solidFill>
              </a:rPr>
              <a:t>«Дробление бизнеса».</a:t>
            </a:r>
            <a:endParaRPr lang="ru-RU" sz="3150"/>
          </a:p>
          <a:p>
            <a:pPr algn="ctr">
              <a:defRPr/>
            </a:pPr>
            <a:r>
              <a:rPr lang="ru-RU" sz="3150">
                <a:solidFill>
                  <a:schemeClr val="bg1"/>
                </a:solidFill>
              </a:rPr>
              <a:t>Амнистия-2025 </a:t>
            </a:r>
            <a:endParaRPr lang="ru-RU" sz="3150"/>
          </a:p>
        </p:txBody>
      </p:sp>
      <p:pic>
        <p:nvPicPr>
          <p:cNvPr id="12" name="Image 1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52654" y="1560709"/>
            <a:ext cx="1375778" cy="17933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174183" y="2345347"/>
            <a:ext cx="4376519" cy="578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55794">
              <a:defRPr/>
            </a:pPr>
            <a:r>
              <a:rPr lang="ru-RU" sz="3150">
                <a:solidFill>
                  <a:srgbClr val="FFFFFF"/>
                </a:solidFill>
                <a:latin typeface="Roboto"/>
                <a:ea typeface="Roboto"/>
                <a:cs typeface="Roboto Medium"/>
              </a:rPr>
              <a:t>13 ноября,11:00-12:30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706534" y="7948913"/>
            <a:ext cx="1797287" cy="292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>
                <a:solidFill>
                  <a:srgbClr val="7E171B"/>
                </a:solidFill>
                <a:latin typeface="Roboto"/>
                <a:ea typeface="Roboto"/>
              </a:rPr>
              <a:t>https://clck.ru/3EJFAy</a:t>
            </a:r>
            <a:endParaRPr lang="ru-RU" sz="1300">
              <a:solidFill>
                <a:srgbClr val="7E171B"/>
              </a:solidFill>
              <a:latin typeface="Roboto"/>
              <a:ea typeface="Roboto"/>
            </a:endParaRPr>
          </a:p>
        </p:txBody>
      </p:sp>
      <p:pic>
        <p:nvPicPr>
          <p:cNvPr id="14" name="Рисунок 8"/>
          <p:cNvPicPr>
            <a:picLocks noChangeAspect="1" noChangeArrowheads="1"/>
          </p:cNvPicPr>
          <p:nvPr/>
        </p:nvPicPr>
        <p:blipFill>
          <a:blip r:embed="rId5"/>
          <a:srcRect l="49469" t="0" r="0" b="0"/>
          <a:stretch/>
        </p:blipFill>
        <p:spPr bwMode="auto">
          <a:xfrm>
            <a:off x="-21730" y="1236116"/>
            <a:ext cx="3841029" cy="732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550702" y="5622102"/>
            <a:ext cx="2108953" cy="19963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 l="0" t="1" r="0" b="751"/>
          <a:stretch/>
        </p:blipFill>
        <p:spPr bwMode="auto">
          <a:xfrm>
            <a:off x="313966" y="2909437"/>
            <a:ext cx="2169809" cy="2553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Google Shape;165;p8"/>
          <p:cNvSpPr txBox="1"/>
          <p:nvPr/>
        </p:nvSpPr>
        <p:spPr bwMode="auto">
          <a:xfrm flipH="1">
            <a:off x="487207" y="5979256"/>
            <a:ext cx="5822294" cy="107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791" tIns="26388" rIns="52791" bIns="26388" anchor="ctr" anchorCtr="0">
            <a:spAutoFit/>
          </a:bodyPr>
          <a:lstStyle/>
          <a:p>
            <a:pPr defTabSz="487527">
              <a:defRPr/>
            </a:pPr>
            <a:r>
              <a:rPr lang="ru-RU" sz="2250">
                <a:solidFill>
                  <a:srgbClr val="C00000"/>
                </a:solidFill>
                <a:latin typeface="Roboto"/>
                <a:ea typeface="Roboto"/>
                <a:cs typeface="Arial"/>
              </a:rPr>
              <a:t>Наталья Наталюк</a:t>
            </a:r>
            <a:endParaRPr sz="950">
              <a:solidFill>
                <a:prstClr val="black"/>
              </a:solidFill>
              <a:latin typeface="Calibri"/>
              <a:cs typeface="Arial"/>
            </a:endParaRPr>
          </a:p>
          <a:p>
            <a:pPr defTabSz="487527">
              <a:defRPr/>
            </a:pPr>
            <a:r>
              <a:rPr lang="ru-RU" sz="1450">
                <a:solidFill>
                  <a:prstClr val="black"/>
                </a:solidFill>
                <a:latin typeface="Roboto"/>
                <a:ea typeface="Roboto"/>
                <a:cs typeface="Arial"/>
              </a:rPr>
              <a:t>Советник налоговой службы РФ II ранга, ведущий юрист по налоговым и гражданско-правовым спорам АКГ «Правовест Аудит»</a:t>
            </a:r>
            <a:endParaRPr sz="95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65"/>
            <a:ext cx="13003213" cy="975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46980" y="541614"/>
            <a:ext cx="12107665" cy="726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40"/>
              </a:spcBef>
              <a:spcAft>
                <a:spcPts val="640"/>
              </a:spcAft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Обзор правовых позиций </a:t>
            </a:r>
            <a:endParaRPr lang="ru-RU" sz="4000" b="1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40"/>
              </a:spcBef>
              <a:spcAft>
                <a:spcPts val="640"/>
              </a:spcAft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судов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по спорам о «дроблении»</a:t>
            </a:r>
            <a:endParaRPr lang="ru-RU" sz="400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40"/>
              </a:spcBef>
              <a:spcAft>
                <a:spcPts val="640"/>
              </a:spcAft>
              <a:defRPr/>
            </a:pPr>
            <a:endParaRPr lang="ru-RU" sz="2150" b="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40"/>
              </a:spcBef>
              <a:spcAft>
                <a:spcPts val="640"/>
              </a:spcAft>
              <a:defRPr/>
            </a:pPr>
            <a:r>
              <a:rPr lang="ru-RU" sz="2150" b="1">
                <a:solidFill>
                  <a:srgbClr val="000000"/>
                </a:solidFill>
                <a:latin typeface="Times New Roman"/>
                <a:ea typeface="Times New Roman"/>
              </a:rPr>
              <a:t>Письмо </a:t>
            </a:r>
            <a:r>
              <a:rPr lang="ru-RU" sz="2150" b="1">
                <a:solidFill>
                  <a:srgbClr val="000000"/>
                </a:solidFill>
                <a:latin typeface="Times New Roman"/>
                <a:ea typeface="Times New Roman"/>
              </a:rPr>
              <a:t>ФНС от 16.07.2024 года № БВ-4-7/8051@</a:t>
            </a:r>
            <a:endParaRPr sz="950"/>
          </a:p>
          <a:p>
            <a:pPr algn="just">
              <a:spcBef>
                <a:spcPts val="640"/>
              </a:spcBef>
              <a:spcAft>
                <a:spcPts val="640"/>
              </a:spcAft>
              <a:defRPr/>
            </a:pPr>
            <a:endParaRPr lang="ru-RU" sz="2150"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ФНС подготовлен и доведен до инспекций обзор позиций судов  по спорам о  «дроблении бизнеса»:</a:t>
            </a:r>
            <a:endParaRPr lang="ru-RU" sz="2150"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- недопустимо ведение </a:t>
            </a:r>
            <a:r>
              <a:rPr lang="ru-RU" sz="2150" b="1">
                <a:solidFill>
                  <a:srgbClr val="000000"/>
                </a:solidFill>
                <a:latin typeface="Times New Roman"/>
                <a:ea typeface="Times New Roman"/>
              </a:rPr>
              <a:t>единой хозяйственной деятельности 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через организации, применяющие 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спецрежимы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, создание новых 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юрлиц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 при расширении бизнеса </a:t>
            </a:r>
            <a:r>
              <a:rPr lang="ru-RU" sz="2150" b="1">
                <a:solidFill>
                  <a:srgbClr val="000000"/>
                </a:solidFill>
                <a:latin typeface="Times New Roman"/>
                <a:ea typeface="Times New Roman"/>
              </a:rPr>
              <a:t>с единственной целью получения налоговых преимуществ от применения </a:t>
            </a:r>
            <a:r>
              <a:rPr lang="ru-RU" sz="2150" b="1">
                <a:solidFill>
                  <a:srgbClr val="000000"/>
                </a:solidFill>
                <a:latin typeface="Times New Roman"/>
                <a:ea typeface="Times New Roman"/>
              </a:rPr>
              <a:t>спецрежима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2150"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- искусственное выделение из единого бизнеса части (сегмента) с последующей ее передачей подконтрольному лицу, применяющему 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спецрежим</a:t>
            </a: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, не может быть признано обоснованным;</a:t>
            </a:r>
            <a:endParaRPr lang="ru-RU" sz="2150"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- ведение обществом хозяйственной деятельности совместно со своим учредителем и (или) руководителем, имеющим статус ИП, может свидетельствовать о «дроблении бизнеса», если такие отношения направлены исключительно на минимизацию налоговых обязательств общества;</a:t>
            </a:r>
            <a:endParaRPr lang="ru-RU" sz="2150"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2150">
                <a:solidFill>
                  <a:srgbClr val="000000"/>
                </a:solidFill>
                <a:latin typeface="Times New Roman"/>
                <a:ea typeface="Times New Roman"/>
              </a:rPr>
              <a:t>- налоговая выгода не может рассматриваться в качестве самостоятельной деловой цели. Если главной целью, преследуемой налогоплательщиком при организации структуры бизнеса, являлось получение дохода исключительно или преимущественно за счет налоговой выгоды -  в признании обоснованности ее получения может быть отказано.</a:t>
            </a:r>
            <a:endParaRPr lang="ru-RU" sz="2150">
              <a:latin typeface="Times New Roman"/>
              <a:ea typeface="Times New Roman"/>
            </a:endParaRPr>
          </a:p>
        </p:txBody>
      </p:sp>
      <p:pic>
        <p:nvPicPr>
          <p:cNvPr id="5" name="Image 16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50312" y="547515"/>
            <a:ext cx="852722" cy="1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07143" y="1991680"/>
            <a:ext cx="12026405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Параллельная деятельность 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Ведение компанией деятельности совместно со своим учредителем/ руководителем, имеющим статус ИП, тоже может говорить о “дроблении бизнеса”, если такие отношения направлены только на минимизацию налоговых обязательств компании.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Кейс</a:t>
            </a:r>
            <a:endParaRPr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Компания на УСН  и ИП (он же учредитель-руководитель компании) поставляли продукты питания в дошкольные учреждения. 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Все шло хорошо, но до налоговой проверки, которая установила: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-у компании и ИП одни поставщики  и договоры с ними заключались в один день, они аналогичны по своему содержанию </a:t>
            </a:r>
            <a:r>
              <a:rPr lang="ru-RU" sz="2400" i="1">
                <a:latin typeface="Times New Roman"/>
                <a:cs typeface="Times New Roman"/>
              </a:rPr>
              <a:t>(совпадают условия поставки товаров, способы направления заказа, адреса доставки, порядок расчетов)</a:t>
            </a:r>
            <a:r>
              <a:rPr lang="ru-RU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-поставка товаров происходила в один день одними и теми же транспортными средствами. Подписантом всех первичных документов являлся ИП.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-ИП, не имея сотрудников получал доход, значительно превышающий доход компании.</a:t>
            </a:r>
            <a:endParaRPr sz="24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C00000"/>
                </a:solidFill>
                <a:latin typeface="Times New Roman"/>
                <a:cs typeface="Times New Roman"/>
              </a:rPr>
              <a:t>Исходя из налоговой отчетности доходы компании увеличивались и если бы она расширила хозяйственную деятельность без привлечения ИП -пришлось перейти на ОСН. 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i="1">
                <a:latin typeface="Times New Roman"/>
                <a:cs typeface="Times New Roman"/>
              </a:rPr>
              <a:t>Дело №</a:t>
            </a:r>
            <a:r>
              <a:rPr lang="en-US" sz="2400" i="1">
                <a:latin typeface="Times New Roman"/>
                <a:cs typeface="Times New Roman"/>
              </a:rPr>
              <a:t> </a:t>
            </a:r>
            <a:r>
              <a:rPr lang="ru-RU" sz="2400" i="1">
                <a:latin typeface="Times New Roman"/>
                <a:cs typeface="Times New Roman"/>
              </a:rPr>
              <a:t>А43-3918/2020 (Определение ВС РФ от 09.02.2024 № 301-ЭС24-703)</a:t>
            </a:r>
            <a:endParaRPr lang="ru-RU" sz="2400" i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br>
              <a:rPr lang="ru-RU" sz="2400">
                <a:latin typeface="Times New Roman"/>
                <a:cs typeface="Times New Roman"/>
              </a:rPr>
            </a:br>
            <a:endParaRPr lang="ru-RU" sz="240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57051" y="511556"/>
            <a:ext cx="8987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40"/>
              </a:spcBef>
              <a:spcAft>
                <a:spcPts val="640"/>
              </a:spcAft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Письмо ФНС </a:t>
            </a:r>
            <a:endParaRPr lang="ru-RU" sz="4000" b="1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40"/>
              </a:spcBef>
              <a:spcAft>
                <a:spcPts val="640"/>
              </a:spcAft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от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16.07.2024 года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№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</a:rPr>
              <a:t>БВ-4-7/8051@</a:t>
            </a:r>
            <a:endParaRPr sz="4000" b="1"/>
          </a:p>
        </p:txBody>
      </p:sp>
      <p:pic>
        <p:nvPicPr>
          <p:cNvPr id="6" name="Image 16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50312" y="547515"/>
            <a:ext cx="852722" cy="1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5365" y="300282"/>
            <a:ext cx="12189950" cy="878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Раскрытие схемы дробления </a:t>
            </a:r>
            <a:endParaRPr lang="ru-RU" sz="4000" b="1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ходе «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камералки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sz="4000"/>
          </a:p>
          <a:p>
            <a:pPr algn="just">
              <a:lnSpc>
                <a:spcPct val="107000"/>
              </a:lnSpc>
              <a:defRPr/>
            </a:pPr>
            <a:r>
              <a:rPr lang="ru-RU" sz="4000">
                <a:latin typeface="Times New Roman"/>
                <a:ea typeface="Calibri"/>
                <a:cs typeface="Times New Roman"/>
              </a:rPr>
              <a:t> </a:t>
            </a:r>
            <a:endParaRPr lang="ru-RU" sz="40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800" b="1">
                <a:latin typeface="Times New Roman"/>
                <a:ea typeface="Calibri"/>
                <a:cs typeface="Times New Roman"/>
              </a:rPr>
              <a:t>Постановление АС УО от  17.07.2024 года по делу № А76-18734/2023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 b="1">
                <a:latin typeface="Times New Roman"/>
                <a:ea typeface="Calibri"/>
                <a:cs typeface="Times New Roman"/>
              </a:rPr>
              <a:t> 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Итог «</a:t>
            </a:r>
            <a:r>
              <a:rPr lang="ru-RU" sz="2400">
                <a:latin typeface="Times New Roman"/>
                <a:ea typeface="Calibri"/>
                <a:cs typeface="Times New Roman"/>
              </a:rPr>
              <a:t>камералки</a:t>
            </a:r>
            <a:r>
              <a:rPr lang="ru-RU" sz="2400">
                <a:latin typeface="Times New Roman"/>
                <a:ea typeface="Calibri"/>
                <a:cs typeface="Times New Roman"/>
              </a:rPr>
              <a:t>» декларации по УСН – доначисления более 12 млн руб</a:t>
            </a:r>
            <a:r>
              <a:rPr lang="ru-RU" sz="2400">
                <a:latin typeface="Times New Roman"/>
                <a:ea typeface="Calibri"/>
                <a:cs typeface="Times New Roman"/>
              </a:rPr>
              <a:t>.</a:t>
            </a:r>
            <a:endParaRPr/>
          </a:p>
          <a:p>
            <a:pPr algn="just">
              <a:lnSpc>
                <a:spcPct val="107000"/>
              </a:lnSpc>
              <a:defRPr/>
            </a:pPr>
            <a:endParaRPr lang="ru-RU" sz="240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ИП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заключил </a:t>
            </a:r>
            <a:r>
              <a:rPr lang="ru-RU" sz="2400" b="1">
                <a:latin typeface="Times New Roman"/>
                <a:ea typeface="Calibri"/>
                <a:cs typeface="Times New Roman"/>
              </a:rPr>
              <a:t>договоры франшизы с близкими родственниками и знакомыми лицами.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ИП утверждал, что  «структура» была  реализована, чтобы сохранить и развить бизнес, самому уйти со временем в онлайн-торговлю.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Вердикт в пользу инспекции</a:t>
            </a:r>
            <a:r>
              <a:rPr lang="ru-RU" sz="2400">
                <a:latin typeface="Times New Roman"/>
                <a:ea typeface="Calibri"/>
                <a:cs typeface="Times New Roman"/>
              </a:rPr>
              <a:t>: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1. Один вид деятельности. 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2.Введение новых ИП в бизнес (их регистрация как ИП) являлось поэтапным в целях исключения достижения предельной суммы выручки, при которой налогоплательщик теряет право применять ПСН и УСН.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3.Торговля осуществлялась группой на тех же торговых точках под одним брендом, по тем же адресам, с использованием ККТ, зарегистрированной на ИП.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4. Платежей за использование ТЗ не было.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5. Сайт содержит информацию о деятельности магазинов всех ИП. Все расходы несет ИП.</a:t>
            </a:r>
            <a:endParaRPr/>
          </a:p>
          <a:p>
            <a:pPr algn="just">
              <a:lnSpc>
                <a:spcPct val="107000"/>
              </a:lnSpc>
              <a:defRPr/>
            </a:pPr>
            <a:r>
              <a:rPr lang="ru-RU" sz="2400">
                <a:latin typeface="Times New Roman"/>
                <a:ea typeface="Calibri"/>
                <a:cs typeface="Times New Roman"/>
              </a:rPr>
              <a:t>6</a:t>
            </a:r>
            <a:r>
              <a:rPr lang="ru-RU" sz="240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После появления новых ИП выручка проверяемого ИП снизилась в 4-5 раз</a:t>
            </a:r>
            <a:r>
              <a:rPr lang="ru-RU" sz="2400">
                <a:latin typeface="Times New Roman"/>
                <a:ea typeface="Calibri"/>
                <a:cs typeface="Times New Roman"/>
              </a:rPr>
              <a:t>.</a:t>
            </a:r>
            <a:endParaRPr lang="ru-RU" sz="240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Image 16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550312" y="547515"/>
            <a:ext cx="852722" cy="1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87610" y="571924"/>
            <a:ext cx="12026405" cy="874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Суды отметили «особые» </a:t>
            </a:r>
            <a:endParaRPr lang="ru-RU" sz="4000" b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признаки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дробления бизнеса</a:t>
            </a:r>
            <a:endParaRPr sz="4000"/>
          </a:p>
          <a:p>
            <a:pPr algn="just">
              <a:lnSpc>
                <a:spcPct val="107000"/>
              </a:lnSpc>
              <a:defRPr/>
            </a:pPr>
            <a:endParaRPr lang="ru-RU" sz="400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2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Постановление АС МО от 03.06.2024 года по делу № А40-55466/2023</a:t>
            </a:r>
            <a:endParaRPr sz="2200"/>
          </a:p>
          <a:p>
            <a:pPr algn="just">
              <a:lnSpc>
                <a:spcPct val="107000"/>
              </a:lnSpc>
              <a:defRPr/>
            </a:pPr>
            <a:r>
              <a:rPr lang="ru-RU" sz="22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(второй круг - </a:t>
            </a:r>
            <a:r>
              <a:rPr lang="ru-RU" sz="2200" b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Решение АС Москвы от 30.09.2024 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года  отказать в иске полностью)</a:t>
            </a:r>
            <a:endParaRPr lang="ru-RU" sz="220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По итогам выездной проверки компании 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доначислили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699 млн руб., обвинив ее в дроблении бизнеса.</a:t>
            </a:r>
            <a:endParaRPr sz="2200"/>
          </a:p>
          <a:p>
            <a:pPr algn="just">
              <a:lnSpc>
                <a:spcPct val="107000"/>
              </a:lnSpc>
              <a:defRPr/>
            </a:pP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____________________________________________________________________________________</a:t>
            </a:r>
            <a:endParaRPr sz="2200"/>
          </a:p>
          <a:p>
            <a:pPr algn="just">
              <a:lnSpc>
                <a:spcPct val="107000"/>
              </a:lnSpc>
              <a:defRPr/>
            </a:pP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Победа компании в 2 инстанциях, но кассация  отправила дело на новое рассмотрение. Указав, на что следует обратить внимание:</a:t>
            </a:r>
            <a:endParaRPr lang="ru-RU" sz="220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SzPts val="1000"/>
              <a:tabLst>
                <a:tab pos="243779" algn="l"/>
              </a:tabLst>
              <a:defRPr/>
            </a:pPr>
            <a:r>
              <a:rPr lang="ru-RU" sz="2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ведение хозяйствующими субъектами «группы» </a:t>
            </a:r>
            <a:r>
              <a:rPr lang="ru-RU" sz="22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самостоятельной деятельности, наличие персонала, помещений, собственных расходов, материально-технической базы и т. п. 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- </a:t>
            </a:r>
            <a:r>
              <a:rPr lang="ru-RU" sz="2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не говорят об отсутствии дробления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20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SzPts val="1000"/>
              <a:tabLst>
                <a:tab pos="243779" algn="l"/>
              </a:tabLst>
              <a:defRPr/>
            </a:pPr>
            <a:r>
              <a:rPr lang="ru-RU" sz="2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о дроблении бизнеса говорит </a:t>
            </a:r>
            <a:r>
              <a:rPr lang="ru-RU" sz="2200" b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полностью зависимый характер взаимоотношений между основным и второстепенными налогоплательщиками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Без таких взаимоотношений каждое в отдельности 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юрлицо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не жизнеспособно, т.к. их деятельность ведется не на свой риск, а в интересах группы, возглавляемой основным участником. Т.е. достигать коммерчески значимого результата такие налогоплательщики могут только «в связке»;</a:t>
            </a:r>
            <a:endParaRPr lang="ru-RU" sz="220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buSzPts val="1000"/>
              <a:tabLst>
                <a:tab pos="243779" algn="l"/>
              </a:tabLst>
              <a:defRPr/>
            </a:pPr>
            <a:r>
              <a:rPr lang="ru-RU" sz="2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22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при дроблении фактически осуществляется </a:t>
            </a:r>
            <a:r>
              <a:rPr lang="ru-RU" sz="2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единая деятельность, которая координируется одними и теми же лицами с задействованием общих материально-технических, трудовых ресурсов и средств индивидуализации.</a:t>
            </a:r>
            <a:endParaRPr lang="ru-RU" sz="2200" b="1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sz="950">
                <a:latin typeface="Times New Roman"/>
                <a:ea typeface="Calibri"/>
                <a:cs typeface="Times New Roman"/>
              </a:rPr>
              <a:t> </a:t>
            </a:r>
            <a:endParaRPr lang="ru-RU" sz="550"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Image 1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622055" y="616007"/>
            <a:ext cx="891961" cy="1162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/>
          <p:nvPr/>
        </p:nvSpPr>
        <p:spPr bwMode="auto">
          <a:xfrm>
            <a:off x="-29254" y="2465785"/>
            <a:ext cx="13002846" cy="470795"/>
          </a:xfrm>
          <a:prstGeom prst="rect">
            <a:avLst/>
          </a:prstGeom>
        </p:spPr>
        <p:txBody>
          <a:bodyPr vert="horz" lIns="103149" tIns="51575" rIns="103149" bIns="51575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ru-RU" sz="3150" b="1">
              <a:solidFill>
                <a:srgbClr val="9E0E11"/>
              </a:solidFill>
              <a:latin typeface="Franklin Gothic Demi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47" y="595089"/>
            <a:ext cx="10604472" cy="719710"/>
          </a:xfrm>
          <a:prstGeom prst="rect">
            <a:avLst/>
          </a:prstGeom>
          <a:noFill/>
        </p:spPr>
        <p:txBody>
          <a:bodyPr wrap="square" lIns="103149" tIns="51575" rIns="103149" bIns="51575" rtlCol="0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Times New Roman"/>
                <a:cs typeface="Times New Roman"/>
              </a:rPr>
              <a:t>Успехи в судах по спорам о «дроблении»</a:t>
            </a:r>
            <a:endParaRPr sz="4000">
              <a:solidFill>
                <a:srgbClr val="C00000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 xmlns:a="http://schemas.openxmlformats.org/drawingml/2006/main"/>
          </p:cNvGraphicFramePr>
          <p:nvPr/>
        </p:nvGraphicFramePr>
        <p:xfrm>
          <a:off x="747" y="2277556"/>
          <a:ext cx="13001719" cy="639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16" descr=" 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50312" y="547515"/>
            <a:ext cx="852722" cy="111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Произвольный</PresentationFormat>
  <Paragraphs>0</Paragraphs>
  <Slides>41</Slides>
  <Notes>41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>Борис Петруня</cp:lastModifiedBy>
  <cp:revision>138</cp:revision>
  <dcterms:created xsi:type="dcterms:W3CDTF">2024-08-27T15:18:26Z</dcterms:created>
  <dcterms:modified xsi:type="dcterms:W3CDTF">2024-11-01T19:17:18Z</dcterms:modified>
  <cp:category/>
  <cp:contentStatus/>
  <cp:version/>
</cp:coreProperties>
</file>